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8" r:id="rId3"/>
    <p:sldId id="257" r:id="rId4"/>
    <p:sldId id="258" r:id="rId5"/>
    <p:sldId id="261" r:id="rId6"/>
    <p:sldId id="259" r:id="rId7"/>
    <p:sldId id="260" r:id="rId8"/>
    <p:sldId id="266" r:id="rId9"/>
    <p:sldId id="267" r:id="rId10"/>
    <p:sldId id="262" r:id="rId11"/>
    <p:sldId id="263" r:id="rId12"/>
    <p:sldId id="273" r:id="rId13"/>
    <p:sldId id="264" r:id="rId14"/>
    <p:sldId id="265" r:id="rId15"/>
    <p:sldId id="270" r:id="rId16"/>
    <p:sldId id="271" r:id="rId17"/>
    <p:sldId id="274" r:id="rId18"/>
    <p:sldId id="275" r:id="rId19"/>
    <p:sldId id="269" r:id="rId20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7" d="100"/>
          <a:sy n="107" d="100"/>
        </p:scale>
        <p:origin x="-1734" y="-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392BC-6A17-4FB7-9DDF-64B814B9D93D}" type="datetimeFigureOut">
              <a:rPr lang="ko-KR" altLang="en-US" smtClean="0"/>
              <a:t>2017-04-05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845A5E-91F8-4A9A-ABEE-4D63C5BA2D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11721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392BC-6A17-4FB7-9DDF-64B814B9D93D}" type="datetimeFigureOut">
              <a:rPr lang="ko-KR" altLang="en-US" smtClean="0"/>
              <a:t>2017-04-05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845A5E-91F8-4A9A-ABEE-4D63C5BA2D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50884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392BC-6A17-4FB7-9DDF-64B814B9D93D}" type="datetimeFigureOut">
              <a:rPr lang="ko-KR" altLang="en-US" smtClean="0"/>
              <a:t>2017-04-05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845A5E-91F8-4A9A-ABEE-4D63C5BA2D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25414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392BC-6A17-4FB7-9DDF-64B814B9D93D}" type="datetimeFigureOut">
              <a:rPr lang="ko-KR" altLang="en-US" smtClean="0"/>
              <a:t>2017-04-05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845A5E-91F8-4A9A-ABEE-4D63C5BA2D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57652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392BC-6A17-4FB7-9DDF-64B814B9D93D}" type="datetimeFigureOut">
              <a:rPr lang="ko-KR" altLang="en-US" smtClean="0"/>
              <a:t>2017-04-05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845A5E-91F8-4A9A-ABEE-4D63C5BA2D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94116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392BC-6A17-4FB7-9DDF-64B814B9D93D}" type="datetimeFigureOut">
              <a:rPr lang="ko-KR" altLang="en-US" smtClean="0"/>
              <a:t>2017-04-05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845A5E-91F8-4A9A-ABEE-4D63C5BA2D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89755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392BC-6A17-4FB7-9DDF-64B814B9D93D}" type="datetimeFigureOut">
              <a:rPr lang="ko-KR" altLang="en-US" smtClean="0"/>
              <a:t>2017-04-05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845A5E-91F8-4A9A-ABEE-4D63C5BA2D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4237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392BC-6A17-4FB7-9DDF-64B814B9D93D}" type="datetimeFigureOut">
              <a:rPr lang="ko-KR" altLang="en-US" smtClean="0"/>
              <a:t>2017-04-05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845A5E-91F8-4A9A-ABEE-4D63C5BA2D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30243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392BC-6A17-4FB7-9DDF-64B814B9D93D}" type="datetimeFigureOut">
              <a:rPr lang="ko-KR" altLang="en-US" smtClean="0"/>
              <a:t>2017-04-05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845A5E-91F8-4A9A-ABEE-4D63C5BA2D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84215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392BC-6A17-4FB7-9DDF-64B814B9D93D}" type="datetimeFigureOut">
              <a:rPr lang="ko-KR" altLang="en-US" smtClean="0"/>
              <a:t>2017-04-05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845A5E-91F8-4A9A-ABEE-4D63C5BA2D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47548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392BC-6A17-4FB7-9DDF-64B814B9D93D}" type="datetimeFigureOut">
              <a:rPr lang="ko-KR" altLang="en-US" smtClean="0"/>
              <a:t>2017-04-05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845A5E-91F8-4A9A-ABEE-4D63C5BA2D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37465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0392BC-6A17-4FB7-9DDF-64B814B9D93D}" type="datetimeFigureOut">
              <a:rPr lang="ko-KR" altLang="en-US" smtClean="0"/>
              <a:t>2017-04-05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845A5E-91F8-4A9A-ABEE-4D63C5BA2D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14744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facebook.com/" TargetMode="External"/><Relationship Id="rId5" Type="http://schemas.openxmlformats.org/officeDocument/2006/relationships/hyperlink" Target="mailto:rwjung@robotis.com" TargetMode="External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b0B6S2Ca75Q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5301208"/>
            <a:ext cx="6400800" cy="841648"/>
          </a:xfrm>
        </p:spPr>
        <p:txBody>
          <a:bodyPr>
            <a:normAutofit fontScale="92500" lnSpcReduction="20000"/>
          </a:bodyPr>
          <a:lstStyle/>
          <a:p>
            <a:r>
              <a:rPr lang="en-US" altLang="ko-KR" dirty="0" smtClean="0">
                <a:solidFill>
                  <a:schemeClr val="tx1"/>
                </a:solidFill>
                <a:latin typeface="HY산B" panose="02030600000101010101" pitchFamily="18" charset="-127"/>
                <a:ea typeface="HY산B" panose="02030600000101010101" pitchFamily="18" charset="-127"/>
              </a:rPr>
              <a:t>Autonomous Driving</a:t>
            </a:r>
            <a:br>
              <a:rPr lang="en-US" altLang="ko-KR" dirty="0" smtClean="0">
                <a:solidFill>
                  <a:schemeClr val="tx1"/>
                </a:solidFill>
                <a:latin typeface="HY산B" panose="02030600000101010101" pitchFamily="18" charset="-127"/>
                <a:ea typeface="HY산B" panose="02030600000101010101" pitchFamily="18" charset="-127"/>
              </a:rPr>
            </a:br>
            <a:r>
              <a:rPr lang="en-US" altLang="ko-KR" dirty="0" smtClean="0">
                <a:solidFill>
                  <a:schemeClr val="tx1"/>
                </a:solidFill>
                <a:latin typeface="HY산B" panose="02030600000101010101" pitchFamily="18" charset="-127"/>
                <a:ea typeface="HY산B" panose="02030600000101010101" pitchFamily="18" charset="-127"/>
              </a:rPr>
              <a:t>Opened Project</a:t>
            </a:r>
            <a:endParaRPr lang="ko-KR" altLang="en-US" dirty="0">
              <a:solidFill>
                <a:schemeClr val="tx1"/>
              </a:solidFill>
              <a:latin typeface="HY산B" panose="02030600000101010101" pitchFamily="18" charset="-127"/>
              <a:ea typeface="HY산B" panose="02030600000101010101" pitchFamily="18" charset="-127"/>
            </a:endParaRPr>
          </a:p>
        </p:txBody>
      </p:sp>
      <p:pic>
        <p:nvPicPr>
          <p:cNvPr id="1026" name="Picture 2" descr="C:\Users\Nakasian\Desktop\ezgif-2-04e7b8a3ca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8588" y="548680"/>
            <a:ext cx="5123208" cy="4338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0949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인원 구성</a:t>
            </a:r>
            <a:endParaRPr lang="ko-KR" altLang="en-US" dirty="0"/>
          </a:p>
        </p:txBody>
      </p:sp>
      <p:sp>
        <p:nvSpPr>
          <p:cNvPr id="4" name="폭발 1 3"/>
          <p:cNvSpPr/>
          <p:nvPr/>
        </p:nvSpPr>
        <p:spPr>
          <a:xfrm rot="20700000">
            <a:off x="5350394" y="4456403"/>
            <a:ext cx="2956420" cy="2169981"/>
          </a:xfrm>
          <a:prstGeom prst="irregularSeal1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OROCA </a:t>
            </a:r>
            <a:r>
              <a:rPr lang="ko-KR" altLang="en-US" b="1" dirty="0" smtClean="0">
                <a:solidFill>
                  <a:schemeClr val="tx1"/>
                </a:solidFill>
              </a:rPr>
              <a:t>사상 </a:t>
            </a:r>
            <a:r>
              <a:rPr lang="en-US" altLang="ko-KR" b="1" dirty="0" smtClean="0">
                <a:solidFill>
                  <a:schemeClr val="tx1"/>
                </a:solidFill>
              </a:rPr>
              <a:t/>
            </a:r>
            <a:br>
              <a:rPr lang="en-US" altLang="ko-KR" b="1" dirty="0" smtClean="0">
                <a:solidFill>
                  <a:schemeClr val="tx1"/>
                </a:solidFill>
              </a:rPr>
            </a:br>
            <a:r>
              <a:rPr lang="ko-KR" altLang="en-US" b="1" dirty="0" err="1" smtClean="0">
                <a:solidFill>
                  <a:schemeClr val="tx1"/>
                </a:solidFill>
              </a:rPr>
              <a:t>역대급</a:t>
            </a:r>
            <a:r>
              <a:rPr lang="ko-KR" altLang="en-US" b="1" dirty="0" smtClean="0">
                <a:solidFill>
                  <a:schemeClr val="tx1"/>
                </a:solidFill>
              </a:rPr>
              <a:t> 구성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46786" y="4509120"/>
            <a:ext cx="389561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0070C0"/>
                </a:solidFill>
              </a:rPr>
              <a:t>#</a:t>
            </a:r>
            <a:r>
              <a:rPr lang="ko-KR" altLang="en-US" dirty="0" smtClean="0">
                <a:solidFill>
                  <a:srgbClr val="0070C0"/>
                </a:solidFill>
              </a:rPr>
              <a:t>서로 도와줘야 합니다</a:t>
            </a:r>
            <a:endParaRPr lang="en-US" altLang="ko-KR" dirty="0" smtClean="0">
              <a:solidFill>
                <a:srgbClr val="0070C0"/>
              </a:solidFill>
            </a:endParaRPr>
          </a:p>
          <a:p>
            <a:r>
              <a:rPr lang="en-US" altLang="ko-KR" dirty="0" smtClean="0">
                <a:solidFill>
                  <a:srgbClr val="0070C0"/>
                </a:solidFill>
              </a:rPr>
              <a:t>#</a:t>
            </a:r>
            <a:r>
              <a:rPr lang="ko-KR" altLang="en-US" dirty="0" smtClean="0">
                <a:solidFill>
                  <a:srgbClr val="0070C0"/>
                </a:solidFill>
              </a:rPr>
              <a:t>서로가 적이 아닌 동지입니다</a:t>
            </a:r>
            <a:endParaRPr lang="en-US" altLang="ko-KR" dirty="0" smtClean="0">
              <a:solidFill>
                <a:srgbClr val="0070C0"/>
              </a:solidFill>
            </a:endParaRPr>
          </a:p>
          <a:p>
            <a:r>
              <a:rPr lang="en-US" altLang="ko-KR" dirty="0" smtClean="0">
                <a:solidFill>
                  <a:srgbClr val="0070C0"/>
                </a:solidFill>
              </a:rPr>
              <a:t>#</a:t>
            </a:r>
            <a:r>
              <a:rPr lang="ko-KR" altLang="en-US" b="1" dirty="0" smtClean="0">
                <a:solidFill>
                  <a:srgbClr val="0070C0"/>
                </a:solidFill>
              </a:rPr>
              <a:t>여긴 회사가 아닙니다</a:t>
            </a:r>
            <a:endParaRPr lang="en-US" altLang="ko-KR" b="1" dirty="0" smtClean="0">
              <a:solidFill>
                <a:srgbClr val="0070C0"/>
              </a:solidFill>
            </a:endParaRPr>
          </a:p>
          <a:p>
            <a:r>
              <a:rPr lang="en-US" altLang="ko-KR" dirty="0" smtClean="0">
                <a:solidFill>
                  <a:srgbClr val="0070C0"/>
                </a:solidFill>
              </a:rPr>
              <a:t>#</a:t>
            </a:r>
            <a:r>
              <a:rPr lang="ko-KR" altLang="en-US" dirty="0" smtClean="0">
                <a:solidFill>
                  <a:srgbClr val="0070C0"/>
                </a:solidFill>
              </a:rPr>
              <a:t>절대 뒤통수 안 맞습니다</a:t>
            </a:r>
            <a:endParaRPr lang="en-US" altLang="ko-KR" dirty="0" smtClean="0">
              <a:solidFill>
                <a:srgbClr val="0070C0"/>
              </a:solidFill>
            </a:endParaRPr>
          </a:p>
          <a:p>
            <a:r>
              <a:rPr lang="en-US" altLang="ko-KR" dirty="0" smtClean="0">
                <a:solidFill>
                  <a:srgbClr val="0070C0"/>
                </a:solidFill>
              </a:rPr>
              <a:t>#</a:t>
            </a:r>
            <a:r>
              <a:rPr lang="ko-KR" altLang="en-US" dirty="0" smtClean="0">
                <a:solidFill>
                  <a:srgbClr val="0070C0"/>
                </a:solidFill>
              </a:rPr>
              <a:t>각 분야에서 모두가 </a:t>
            </a:r>
            <a:r>
              <a:rPr lang="en-US" altLang="ko-KR" dirty="0" smtClean="0">
                <a:solidFill>
                  <a:srgbClr val="0070C0"/>
                </a:solidFill>
              </a:rPr>
              <a:t>“</a:t>
            </a:r>
            <a:r>
              <a:rPr lang="ko-KR" altLang="en-US" dirty="0" smtClean="0">
                <a:solidFill>
                  <a:srgbClr val="0070C0"/>
                </a:solidFill>
              </a:rPr>
              <a:t>고수</a:t>
            </a:r>
            <a:r>
              <a:rPr lang="en-US" altLang="ko-KR" dirty="0" smtClean="0">
                <a:solidFill>
                  <a:srgbClr val="0070C0"/>
                </a:solidFill>
              </a:rPr>
              <a:t>”</a:t>
            </a:r>
            <a:r>
              <a:rPr lang="ko-KR" altLang="en-US" dirty="0" smtClean="0">
                <a:solidFill>
                  <a:srgbClr val="0070C0"/>
                </a:solidFill>
              </a:rPr>
              <a:t> 입니다</a:t>
            </a:r>
            <a:r>
              <a:rPr lang="en-US" altLang="ko-KR" dirty="0" smtClean="0">
                <a:solidFill>
                  <a:srgbClr val="0070C0"/>
                </a:solidFill>
              </a:rPr>
              <a:t>!</a:t>
            </a:r>
          </a:p>
          <a:p>
            <a:r>
              <a:rPr lang="en-US" altLang="ko-KR" dirty="0" smtClean="0">
                <a:solidFill>
                  <a:srgbClr val="0070C0"/>
                </a:solidFill>
              </a:rPr>
              <a:t>#</a:t>
            </a:r>
            <a:r>
              <a:rPr lang="ko-KR" altLang="en-US" dirty="0" smtClean="0">
                <a:solidFill>
                  <a:srgbClr val="0070C0"/>
                </a:solidFill>
              </a:rPr>
              <a:t>나를 무시하지 </a:t>
            </a:r>
            <a:r>
              <a:rPr lang="ko-KR" altLang="en-US" dirty="0" err="1" smtClean="0">
                <a:solidFill>
                  <a:srgbClr val="0070C0"/>
                </a:solidFill>
              </a:rPr>
              <a:t>말찌어라</a:t>
            </a:r>
            <a:r>
              <a:rPr lang="en-US" altLang="ko-KR" dirty="0" smtClean="0">
                <a:solidFill>
                  <a:srgbClr val="0070C0"/>
                </a:solidFill>
              </a:rPr>
              <a:t>!</a:t>
            </a: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7865459"/>
              </p:ext>
            </p:extLst>
          </p:nvPr>
        </p:nvGraphicFramePr>
        <p:xfrm>
          <a:off x="1091952" y="1397000"/>
          <a:ext cx="6864424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7760"/>
                <a:gridCol w="1008112"/>
                <a:gridCol w="576064"/>
                <a:gridCol w="1728192"/>
                <a:gridCol w="2664296"/>
              </a:tblGrid>
              <a:tr h="370840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</a:rPr>
                        <a:t>총 인원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04/05~06/14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06/21~08/09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0840"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10</a:t>
                      </a:r>
                      <a:r>
                        <a:rPr lang="ko-KR" altLang="en-US" dirty="0" smtClean="0"/>
                        <a:t>명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LIDAR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aseline="0" dirty="0" smtClean="0"/>
                        <a:t>2</a:t>
                      </a:r>
                      <a:r>
                        <a:rPr lang="ko-KR" altLang="en-US" baseline="0" dirty="0" smtClean="0"/>
                        <a:t>명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LIDAR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ko-KR" altLang="en-US" dirty="0" smtClean="0"/>
                        <a:t>조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5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VR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</a:t>
                      </a:r>
                      <a:r>
                        <a:rPr lang="ko-KR" altLang="en-US" dirty="0" smtClean="0"/>
                        <a:t>명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VR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ko-KR" altLang="en-US" dirty="0" smtClean="0"/>
                        <a:t>조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제어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</a:t>
                      </a:r>
                      <a:r>
                        <a:rPr lang="ko-KR" altLang="en-US" dirty="0" smtClean="0"/>
                        <a:t>명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제어 조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ML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</a:t>
                      </a:r>
                      <a:r>
                        <a:rPr lang="ko-KR" altLang="en-US" dirty="0" smtClean="0"/>
                        <a:t>명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ML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ko-KR" altLang="en-US" dirty="0" smtClean="0"/>
                        <a:t>조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SE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</a:t>
                      </a:r>
                      <a:r>
                        <a:rPr lang="ko-KR" altLang="en-US" dirty="0" smtClean="0"/>
                        <a:t>명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SE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ko-KR" altLang="en-US" dirty="0" smtClean="0"/>
                        <a:t>조</a:t>
                      </a:r>
                      <a:endParaRPr lang="en-US" altLang="ko-KR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pSp>
        <p:nvGrpSpPr>
          <p:cNvPr id="42" name="그룹 41"/>
          <p:cNvGrpSpPr/>
          <p:nvPr/>
        </p:nvGrpSpPr>
        <p:grpSpPr>
          <a:xfrm>
            <a:off x="5292080" y="2017182"/>
            <a:ext cx="2655912" cy="1414415"/>
            <a:chOff x="5724128" y="2017182"/>
            <a:chExt cx="2655912" cy="1414415"/>
          </a:xfrm>
        </p:grpSpPr>
        <p:grpSp>
          <p:nvGrpSpPr>
            <p:cNvPr id="32" name="그룹 31"/>
            <p:cNvGrpSpPr/>
            <p:nvPr/>
          </p:nvGrpSpPr>
          <p:grpSpPr>
            <a:xfrm>
              <a:off x="5724128" y="2017182"/>
              <a:ext cx="648072" cy="1411818"/>
              <a:chOff x="5724128" y="2017182"/>
              <a:chExt cx="648072" cy="1411818"/>
            </a:xfrm>
          </p:grpSpPr>
          <p:cxnSp>
            <p:nvCxnSpPr>
              <p:cNvPr id="17" name="직선 화살표 연결선 16"/>
              <p:cNvCxnSpPr/>
              <p:nvPr/>
            </p:nvCxnSpPr>
            <p:spPr>
              <a:xfrm>
                <a:off x="5724128" y="2017182"/>
                <a:ext cx="648072" cy="403706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직선 화살표 연결선 17"/>
              <p:cNvCxnSpPr/>
              <p:nvPr/>
            </p:nvCxnSpPr>
            <p:spPr>
              <a:xfrm>
                <a:off x="5724128" y="2371435"/>
                <a:ext cx="648072" cy="201853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화살표 연결선 20"/>
              <p:cNvCxnSpPr/>
              <p:nvPr/>
            </p:nvCxnSpPr>
            <p:spPr>
              <a:xfrm>
                <a:off x="5724128" y="2675224"/>
                <a:ext cx="648072" cy="50464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직선 화살표 연결선 24"/>
              <p:cNvCxnSpPr/>
              <p:nvPr/>
            </p:nvCxnSpPr>
            <p:spPr>
              <a:xfrm flipV="1">
                <a:off x="5724128" y="2903320"/>
                <a:ext cx="648072" cy="93632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직선 화살표 연결선 27"/>
              <p:cNvCxnSpPr/>
              <p:nvPr/>
            </p:nvCxnSpPr>
            <p:spPr>
              <a:xfrm flipV="1">
                <a:off x="5724128" y="3055720"/>
                <a:ext cx="648072" cy="37328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" name="TextBox 30"/>
            <p:cNvSpPr txBox="1"/>
            <p:nvPr/>
          </p:nvSpPr>
          <p:spPr>
            <a:xfrm>
              <a:off x="6359042" y="2533988"/>
              <a:ext cx="5677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A</a:t>
              </a:r>
              <a:r>
                <a:rPr lang="ko-KR" altLang="en-US" dirty="0" smtClean="0"/>
                <a:t>팀</a:t>
              </a:r>
              <a:endParaRPr lang="ko-KR" altLang="en-US" dirty="0"/>
            </a:p>
          </p:txBody>
        </p:sp>
        <p:grpSp>
          <p:nvGrpSpPr>
            <p:cNvPr id="33" name="그룹 32"/>
            <p:cNvGrpSpPr/>
            <p:nvPr/>
          </p:nvGrpSpPr>
          <p:grpSpPr>
            <a:xfrm flipH="1">
              <a:off x="7668344" y="2019779"/>
              <a:ext cx="711696" cy="1411818"/>
              <a:chOff x="5724128" y="2017182"/>
              <a:chExt cx="648072" cy="1411818"/>
            </a:xfrm>
          </p:grpSpPr>
          <p:cxnSp>
            <p:nvCxnSpPr>
              <p:cNvPr id="34" name="직선 화살표 연결선 33"/>
              <p:cNvCxnSpPr/>
              <p:nvPr/>
            </p:nvCxnSpPr>
            <p:spPr>
              <a:xfrm>
                <a:off x="5724128" y="2017182"/>
                <a:ext cx="648072" cy="403706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직선 화살표 연결선 34"/>
              <p:cNvCxnSpPr/>
              <p:nvPr/>
            </p:nvCxnSpPr>
            <p:spPr>
              <a:xfrm>
                <a:off x="5724128" y="2371435"/>
                <a:ext cx="648072" cy="201853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직선 화살표 연결선 35"/>
              <p:cNvCxnSpPr/>
              <p:nvPr/>
            </p:nvCxnSpPr>
            <p:spPr>
              <a:xfrm>
                <a:off x="5724128" y="2675224"/>
                <a:ext cx="648072" cy="50464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직선 화살표 연결선 36"/>
              <p:cNvCxnSpPr/>
              <p:nvPr/>
            </p:nvCxnSpPr>
            <p:spPr>
              <a:xfrm flipV="1">
                <a:off x="5724128" y="2903320"/>
                <a:ext cx="648072" cy="93632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직선 화살표 연결선 37"/>
              <p:cNvCxnSpPr/>
              <p:nvPr/>
            </p:nvCxnSpPr>
            <p:spPr>
              <a:xfrm flipV="1">
                <a:off x="5724128" y="3055720"/>
                <a:ext cx="648072" cy="37328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9" name="TextBox 38"/>
            <p:cNvSpPr txBox="1"/>
            <p:nvPr/>
          </p:nvSpPr>
          <p:spPr>
            <a:xfrm>
              <a:off x="7128208" y="2518387"/>
              <a:ext cx="5501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B</a:t>
              </a:r>
              <a:r>
                <a:rPr lang="ko-KR" altLang="en-US" dirty="0" smtClean="0"/>
                <a:t>팀</a:t>
              </a:r>
              <a:endParaRPr lang="ko-KR" altLang="en-US" dirty="0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6804248" y="2515227"/>
              <a:ext cx="3962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vs</a:t>
              </a:r>
              <a:endParaRPr lang="ko-KR" altLang="en-US" dirty="0"/>
            </a:p>
          </p:txBody>
        </p:sp>
      </p:grpSp>
      <p:grpSp>
        <p:nvGrpSpPr>
          <p:cNvPr id="45" name="그룹 44"/>
          <p:cNvGrpSpPr/>
          <p:nvPr/>
        </p:nvGrpSpPr>
        <p:grpSpPr>
          <a:xfrm>
            <a:off x="3728079" y="3662622"/>
            <a:ext cx="1364554" cy="846498"/>
            <a:chOff x="2987824" y="3662622"/>
            <a:chExt cx="1364554" cy="846498"/>
          </a:xfrm>
        </p:grpSpPr>
        <p:pic>
          <p:nvPicPr>
            <p:cNvPr id="43" name="Picture 2" descr="../_images/turtlebot3_models.png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232" t="34946" r="57597" b="10831"/>
            <a:stretch/>
          </p:blipFill>
          <p:spPr bwMode="auto">
            <a:xfrm>
              <a:off x="2987824" y="3662622"/>
              <a:ext cx="754096" cy="8464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4" name="TextBox 43"/>
            <p:cNvSpPr txBox="1"/>
            <p:nvPr/>
          </p:nvSpPr>
          <p:spPr>
            <a:xfrm>
              <a:off x="3851920" y="3901205"/>
              <a:ext cx="5004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x</a:t>
              </a:r>
              <a:r>
                <a:rPr lang="en-US" altLang="ko-KR" dirty="0" smtClean="0"/>
                <a:t> 5</a:t>
              </a:r>
              <a:endParaRPr lang="ko-KR" altLang="en-US" dirty="0"/>
            </a:p>
          </p:txBody>
        </p:sp>
      </p:grpSp>
      <p:grpSp>
        <p:nvGrpSpPr>
          <p:cNvPr id="46" name="그룹 45"/>
          <p:cNvGrpSpPr/>
          <p:nvPr/>
        </p:nvGrpSpPr>
        <p:grpSpPr>
          <a:xfrm>
            <a:off x="5944921" y="3662622"/>
            <a:ext cx="1491191" cy="846498"/>
            <a:chOff x="2987824" y="3662622"/>
            <a:chExt cx="1491191" cy="846498"/>
          </a:xfrm>
        </p:grpSpPr>
        <p:pic>
          <p:nvPicPr>
            <p:cNvPr id="47" name="Picture 2" descr="../_images/turtlebot3_models.png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232" t="34946" r="57597" b="10831"/>
            <a:stretch/>
          </p:blipFill>
          <p:spPr bwMode="auto">
            <a:xfrm>
              <a:off x="2987824" y="3662622"/>
              <a:ext cx="754096" cy="8464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8" name="TextBox 47"/>
            <p:cNvSpPr txBox="1"/>
            <p:nvPr/>
          </p:nvSpPr>
          <p:spPr>
            <a:xfrm>
              <a:off x="3851920" y="3901205"/>
              <a:ext cx="6270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x</a:t>
              </a:r>
              <a:r>
                <a:rPr lang="en-US" altLang="ko-KR" dirty="0" smtClean="0"/>
                <a:t> 10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57528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8229600" cy="1143000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들어온 질문 및 의견들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개인플레이 가능</a:t>
            </a:r>
            <a:r>
              <a:rPr lang="en-US" altLang="ko-KR" dirty="0" smtClean="0"/>
              <a:t>?</a:t>
            </a:r>
          </a:p>
          <a:p>
            <a:r>
              <a:rPr lang="ko-KR" altLang="en-US" dirty="0" smtClean="0"/>
              <a:t>사람이 적었으면</a:t>
            </a:r>
            <a:r>
              <a:rPr lang="en-US" altLang="ko-KR" dirty="0" smtClean="0"/>
              <a:t>…</a:t>
            </a:r>
          </a:p>
          <a:p>
            <a:r>
              <a:rPr lang="ko-KR" altLang="en-US" dirty="0" smtClean="0"/>
              <a:t>세상에 도움이 되었으면</a:t>
            </a:r>
            <a:r>
              <a:rPr lang="en-US" altLang="ko-KR" dirty="0" smtClean="0"/>
              <a:t>…</a:t>
            </a:r>
          </a:p>
          <a:p>
            <a:r>
              <a:rPr lang="ko-KR" altLang="en-US" dirty="0" smtClean="0"/>
              <a:t>여러분들은 </a:t>
            </a:r>
            <a:r>
              <a:rPr lang="ko-KR" altLang="en-US" dirty="0" err="1" smtClean="0"/>
              <a:t>로봇가이</a:t>
            </a:r>
            <a:r>
              <a:rPr lang="en-US" altLang="ko-KR" dirty="0" smtClean="0"/>
              <a:t>?</a:t>
            </a:r>
          </a:p>
          <a:p>
            <a:r>
              <a:rPr lang="ko-KR" altLang="en-US" dirty="0" smtClean="0"/>
              <a:t>로봇을 다른 구성으로 해도 되나요</a:t>
            </a:r>
            <a:r>
              <a:rPr lang="en-US" altLang="ko-KR" dirty="0" smtClean="0"/>
              <a:t>?</a:t>
            </a:r>
          </a:p>
          <a:p>
            <a:r>
              <a:rPr lang="ko-KR" altLang="en-US" dirty="0" smtClean="0"/>
              <a:t>다른 요일은 안되나요</a:t>
            </a:r>
            <a:r>
              <a:rPr lang="en-US" altLang="ko-KR" dirty="0" smtClean="0"/>
              <a:t>?</a:t>
            </a:r>
          </a:p>
          <a:p>
            <a:r>
              <a:rPr lang="ko-KR" altLang="en-US" sz="2400" dirty="0" smtClean="0"/>
              <a:t>등등 매우 많음</a:t>
            </a:r>
            <a:endParaRPr lang="en-US" altLang="ko-KR" sz="2400" dirty="0" smtClean="0"/>
          </a:p>
        </p:txBody>
      </p:sp>
    </p:spTree>
    <p:extLst>
      <p:ext uri="{BB962C8B-B14F-4D97-AF65-F5344CB8AC3E}">
        <p14:creationId xmlns:p14="http://schemas.microsoft.com/office/powerpoint/2010/main" val="749035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8229600" cy="1143000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들어온 질문 및 의견들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altLang="ko-KR" dirty="0" smtClean="0"/>
              <a:t>ROS </a:t>
            </a:r>
            <a:r>
              <a:rPr lang="ko-KR" altLang="en-US" dirty="0" smtClean="0"/>
              <a:t>잘 못하는데</a:t>
            </a:r>
            <a:r>
              <a:rPr lang="en-US" altLang="ko-KR" dirty="0" smtClean="0"/>
              <a:t>…</a:t>
            </a:r>
          </a:p>
          <a:p>
            <a:pPr lvl="1"/>
            <a:r>
              <a:rPr lang="ko-KR" altLang="en-US" sz="2400" dirty="0" smtClean="0"/>
              <a:t>표윤석 </a:t>
            </a:r>
            <a:r>
              <a:rPr lang="ko-KR" altLang="en-US" sz="2400" dirty="0"/>
              <a:t>박사 </a:t>
            </a:r>
            <a:r>
              <a:rPr lang="en-US" altLang="ko-KR" sz="2400" dirty="0"/>
              <a:t>ROS </a:t>
            </a:r>
            <a:r>
              <a:rPr lang="ko-KR" altLang="en-US" sz="2400" dirty="0" smtClean="0"/>
              <a:t>강의 수강 전제</a:t>
            </a:r>
            <a:endParaRPr lang="en-US" altLang="ko-KR" sz="2400" dirty="0" smtClean="0"/>
          </a:p>
          <a:p>
            <a:pPr lvl="1"/>
            <a:endParaRPr lang="en-US" altLang="ko-KR" sz="2400" dirty="0"/>
          </a:p>
          <a:p>
            <a:pPr lvl="1"/>
            <a:r>
              <a:rPr lang="ko-KR" altLang="en-US" sz="2400" dirty="0" smtClean="0"/>
              <a:t>예제 체험 시간에 짧고 굵게 </a:t>
            </a:r>
            <a:r>
              <a:rPr lang="en-US" altLang="ko-KR" sz="2400" dirty="0" smtClean="0"/>
              <a:t>ROS </a:t>
            </a:r>
            <a:r>
              <a:rPr lang="ko-KR" altLang="en-US" sz="2400" dirty="0" smtClean="0"/>
              <a:t>강의 진행합니다</a:t>
            </a:r>
            <a:r>
              <a:rPr lang="en-US" altLang="ko-KR" sz="2400" dirty="0" smtClean="0"/>
              <a:t/>
            </a:r>
            <a:br>
              <a:rPr lang="en-US" altLang="ko-KR" sz="2400" dirty="0" smtClean="0"/>
            </a:br>
            <a:endParaRPr lang="en-US" altLang="ko-KR" sz="2400" dirty="0" smtClean="0"/>
          </a:p>
          <a:p>
            <a:pPr lvl="1"/>
            <a:r>
              <a:rPr lang="ko-KR" altLang="en-US" sz="2400" dirty="0" smtClean="0"/>
              <a:t>예습 해서 오시는 것도 좋습니다</a:t>
            </a:r>
            <a:endParaRPr lang="en-US" altLang="ko-KR" sz="2400" dirty="0" smtClean="0"/>
          </a:p>
          <a:p>
            <a:pPr lvl="2"/>
            <a:r>
              <a:rPr lang="ko-KR" altLang="en-US" sz="2000" dirty="0" err="1" smtClean="0"/>
              <a:t>한줄</a:t>
            </a:r>
            <a:r>
              <a:rPr lang="ko-KR" altLang="en-US" sz="2000" dirty="0" smtClean="0"/>
              <a:t> 설치</a:t>
            </a:r>
            <a:endParaRPr lang="en-US" altLang="ko-KR" sz="2000" dirty="0" smtClean="0"/>
          </a:p>
          <a:p>
            <a:pPr lvl="3"/>
            <a:r>
              <a:rPr lang="en-US" altLang="ko-KR" sz="1600" i="1" dirty="0" smtClean="0"/>
              <a:t>$</a:t>
            </a:r>
            <a:r>
              <a:rPr lang="en-US" altLang="ko-KR" sz="1600" dirty="0" smtClean="0"/>
              <a:t> </a:t>
            </a:r>
            <a:r>
              <a:rPr lang="en-US" altLang="ko-KR" sz="1400" dirty="0" err="1"/>
              <a:t>wget</a:t>
            </a:r>
            <a:r>
              <a:rPr lang="en-US" altLang="ko-KR" sz="1400" dirty="0"/>
              <a:t> https://raw.githubusercontent.com/oroca/oroca-ros-pkg/kinetic/ros_install.sh </a:t>
            </a:r>
            <a:r>
              <a:rPr lang="en-US" altLang="ko-KR" sz="1400" b="1" dirty="0"/>
              <a:t>&amp;&amp;</a:t>
            </a:r>
            <a:r>
              <a:rPr lang="en-US" altLang="ko-KR" sz="1400" dirty="0"/>
              <a:t> </a:t>
            </a:r>
            <a:r>
              <a:rPr lang="en-US" altLang="ko-KR" sz="1400" dirty="0" err="1"/>
              <a:t>chmod</a:t>
            </a:r>
            <a:r>
              <a:rPr lang="en-US" altLang="ko-KR" sz="1400" dirty="0"/>
              <a:t> 755 ./ros_install.sh </a:t>
            </a:r>
            <a:r>
              <a:rPr lang="en-US" altLang="ko-KR" sz="1400" b="1" dirty="0"/>
              <a:t>&amp;&amp;</a:t>
            </a:r>
            <a:r>
              <a:rPr lang="en-US" altLang="ko-KR" sz="1400" dirty="0"/>
              <a:t> bash ./ros_install.sh </a:t>
            </a:r>
            <a:r>
              <a:rPr lang="en-US" altLang="ko-KR" sz="1400" dirty="0" err="1"/>
              <a:t>catkin_ws</a:t>
            </a:r>
            <a:r>
              <a:rPr lang="en-US" altLang="ko-KR" sz="1400" dirty="0"/>
              <a:t> </a:t>
            </a:r>
            <a:r>
              <a:rPr lang="en-US" altLang="ko-KR" sz="1400" dirty="0" smtClean="0"/>
              <a:t>kinetic</a:t>
            </a:r>
            <a:endParaRPr lang="en-US" altLang="ko-KR" sz="1600" dirty="0"/>
          </a:p>
          <a:p>
            <a:pPr lvl="2"/>
            <a:r>
              <a:rPr lang="en-US" altLang="ko-KR" sz="2000" dirty="0" smtClean="0"/>
              <a:t>Tutorial</a:t>
            </a:r>
          </a:p>
          <a:p>
            <a:pPr lvl="3"/>
            <a:r>
              <a:rPr lang="en-US" altLang="ko-KR" sz="1600" dirty="0" smtClean="0"/>
              <a:t> </a:t>
            </a:r>
            <a:r>
              <a:rPr lang="en-US" altLang="ko-KR" sz="1600" dirty="0"/>
              <a:t>(http://</a:t>
            </a:r>
            <a:r>
              <a:rPr lang="en-US" altLang="ko-KR" sz="1600" dirty="0" smtClean="0"/>
              <a:t>wiki.ros.org/kinetic/Installation/Ubuntu)</a:t>
            </a:r>
            <a:br>
              <a:rPr lang="en-US" altLang="ko-KR" sz="1600" dirty="0" smtClean="0"/>
            </a:br>
            <a:endParaRPr lang="en-US" altLang="ko-KR" sz="1600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단체 </a:t>
            </a:r>
            <a:r>
              <a:rPr lang="ko-KR" altLang="en-US" dirty="0" err="1" smtClean="0"/>
              <a:t>카톡방을</a:t>
            </a:r>
            <a:r>
              <a:rPr lang="ko-KR" altLang="en-US" dirty="0" smtClean="0"/>
              <a:t> 만들자</a:t>
            </a:r>
            <a:endParaRPr lang="en-US" altLang="ko-KR" dirty="0" smtClean="0"/>
          </a:p>
          <a:p>
            <a:pPr lvl="1"/>
            <a:r>
              <a:rPr lang="ko-KR" altLang="en-US" sz="2400" dirty="0" smtClean="0"/>
              <a:t>어떠신가요</a:t>
            </a:r>
            <a:r>
              <a:rPr lang="en-US" altLang="ko-KR" sz="2400" dirty="0" smtClean="0"/>
              <a:t>?</a:t>
            </a:r>
          </a:p>
          <a:p>
            <a:pPr marL="457200" lvl="1" indent="0">
              <a:buNone/>
            </a:pP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879763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인사 및 추가 질문 타임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 smtClean="0"/>
              <a:t>20</a:t>
            </a:r>
            <a:r>
              <a:rPr lang="ko-KR" altLang="en-US" sz="2400" dirty="0" smtClean="0"/>
              <a:t>분</a:t>
            </a:r>
            <a:endParaRPr lang="en-US" altLang="ko-KR" sz="2400" dirty="0" smtClean="0"/>
          </a:p>
        </p:txBody>
      </p:sp>
    </p:spTree>
    <p:extLst>
      <p:ext uri="{BB962C8B-B14F-4D97-AF65-F5344CB8AC3E}">
        <p14:creationId xmlns:p14="http://schemas.microsoft.com/office/powerpoint/2010/main" val="2748797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팀 구성 </a:t>
            </a:r>
            <a:r>
              <a:rPr lang="en-US" altLang="ko-KR" dirty="0" smtClean="0"/>
              <a:t>(4</a:t>
            </a:r>
            <a:r>
              <a:rPr lang="ko-KR" altLang="en-US" dirty="0" smtClean="0"/>
              <a:t>월초</a:t>
            </a:r>
            <a:r>
              <a:rPr lang="en-US" altLang="ko-KR" dirty="0" smtClean="0"/>
              <a:t>~</a:t>
            </a:r>
            <a:r>
              <a:rPr lang="en-US" altLang="ko-KR" dirty="0"/>
              <a:t>6</a:t>
            </a:r>
            <a:r>
              <a:rPr lang="ko-KR" altLang="en-US" dirty="0" smtClean="0"/>
              <a:t>월초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3587890" y="2091229"/>
            <a:ext cx="2280254" cy="76008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err="1" smtClean="0">
                <a:solidFill>
                  <a:schemeClr val="tx1"/>
                </a:solidFill>
              </a:rPr>
              <a:t>ㅁㅁㅁ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587890" y="3041334"/>
            <a:ext cx="2280254" cy="76008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err="1">
                <a:solidFill>
                  <a:schemeClr val="tx1"/>
                </a:solidFill>
              </a:rPr>
              <a:t>ㅁㅁㅁ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587890" y="3991440"/>
            <a:ext cx="2280254" cy="76008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err="1">
                <a:solidFill>
                  <a:schemeClr val="tx1"/>
                </a:solidFill>
              </a:rPr>
              <a:t>ㅁㅁㅁ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3587890" y="4941545"/>
            <a:ext cx="2280254" cy="76008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err="1">
                <a:solidFill>
                  <a:schemeClr val="tx1"/>
                </a:solidFill>
              </a:rPr>
              <a:t>ㅁㅁㅁ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3587890" y="5869424"/>
            <a:ext cx="2280254" cy="76008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err="1">
                <a:solidFill>
                  <a:schemeClr val="tx1"/>
                </a:solidFill>
              </a:rPr>
              <a:t>ㅁㅁㅁ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6084168" y="2091229"/>
            <a:ext cx="2280254" cy="76008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err="1">
                <a:solidFill>
                  <a:schemeClr val="tx1"/>
                </a:solidFill>
              </a:rPr>
              <a:t>ㅁㅁㅁ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6084168" y="3041334"/>
            <a:ext cx="2280254" cy="76008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err="1">
                <a:solidFill>
                  <a:schemeClr val="tx1"/>
                </a:solidFill>
              </a:rPr>
              <a:t>ㅁㅁㅁ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6084168" y="3991440"/>
            <a:ext cx="2280254" cy="76008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err="1">
                <a:solidFill>
                  <a:schemeClr val="tx1"/>
                </a:solidFill>
              </a:rPr>
              <a:t>ㅁㅁㅁ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6084168" y="4941545"/>
            <a:ext cx="2280254" cy="76008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err="1">
                <a:solidFill>
                  <a:schemeClr val="tx1"/>
                </a:solidFill>
              </a:rPr>
              <a:t>ㅁㅁㅁ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6084168" y="5869424"/>
            <a:ext cx="2280254" cy="76008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err="1">
                <a:solidFill>
                  <a:schemeClr val="tx1"/>
                </a:solidFill>
              </a:rPr>
              <a:t>ㅁㅁㅁ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395536" y="2091229"/>
            <a:ext cx="2280254" cy="76008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 smtClean="0">
                <a:solidFill>
                  <a:schemeClr val="tx1"/>
                </a:solidFill>
              </a:rPr>
              <a:t>LIDAR</a:t>
            </a:r>
            <a:endParaRPr lang="ko-KR" altLang="en-US" sz="2800" b="1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395536" y="3041334"/>
            <a:ext cx="2280254" cy="76008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 smtClean="0">
                <a:solidFill>
                  <a:schemeClr val="tx1"/>
                </a:solidFill>
              </a:rPr>
              <a:t>VR</a:t>
            </a:r>
            <a:endParaRPr lang="ko-KR" altLang="en-US" sz="2800" b="1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395536" y="3991440"/>
            <a:ext cx="2280254" cy="76008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 smtClean="0">
                <a:solidFill>
                  <a:schemeClr val="tx1"/>
                </a:solidFill>
              </a:rPr>
              <a:t>ML</a:t>
            </a:r>
            <a:endParaRPr lang="ko-KR" altLang="en-US" sz="2800" b="1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395536" y="4941545"/>
            <a:ext cx="2280254" cy="76008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 smtClean="0">
                <a:solidFill>
                  <a:schemeClr val="tx1"/>
                </a:solidFill>
              </a:rPr>
              <a:t>CTRL</a:t>
            </a:r>
            <a:endParaRPr lang="ko-KR" altLang="en-US" sz="2800" b="1" dirty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395536" y="5869424"/>
            <a:ext cx="2280254" cy="76008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 smtClean="0">
                <a:solidFill>
                  <a:schemeClr val="tx1"/>
                </a:solidFill>
              </a:rPr>
              <a:t>SE</a:t>
            </a:r>
            <a:endParaRPr lang="ko-KR" altLang="en-US" sz="2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4353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팀 구성 </a:t>
            </a:r>
            <a:r>
              <a:rPr lang="en-US" altLang="ko-KR" dirty="0" smtClean="0"/>
              <a:t>(6</a:t>
            </a:r>
            <a:r>
              <a:rPr lang="ko-KR" altLang="en-US" dirty="0" smtClean="0"/>
              <a:t>월에 </a:t>
            </a:r>
            <a:r>
              <a:rPr lang="ko-KR" altLang="en-US" dirty="0" err="1" smtClean="0"/>
              <a:t>제비뽑기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4" name="타원 3"/>
          <p:cNvSpPr/>
          <p:nvPr/>
        </p:nvSpPr>
        <p:spPr>
          <a:xfrm>
            <a:off x="251520" y="3427822"/>
            <a:ext cx="760085" cy="760084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TL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875701" y="2091229"/>
            <a:ext cx="2280254" cy="76008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schemeClr val="tx1"/>
                </a:solidFill>
              </a:rPr>
              <a:t>LIDAR</a:t>
            </a:r>
          </a:p>
          <a:p>
            <a:pPr algn="ctr"/>
            <a:r>
              <a:rPr lang="en-US" altLang="ko-KR" sz="2400" dirty="0" smtClean="0">
                <a:solidFill>
                  <a:schemeClr val="tx1"/>
                </a:solidFill>
              </a:rPr>
              <a:t>(</a:t>
            </a:r>
            <a:r>
              <a:rPr lang="ko-KR" altLang="en-US" sz="2400" dirty="0" err="1" smtClean="0">
                <a:solidFill>
                  <a:schemeClr val="tx1"/>
                </a:solidFill>
              </a:rPr>
              <a:t>ㅁㅁㅁ</a:t>
            </a:r>
            <a:r>
              <a:rPr lang="en-US" altLang="ko-KR" sz="2400" dirty="0" smtClean="0">
                <a:solidFill>
                  <a:schemeClr val="tx1"/>
                </a:solidFill>
              </a:rPr>
              <a:t>)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8" name="타원 7"/>
          <p:cNvSpPr/>
          <p:nvPr/>
        </p:nvSpPr>
        <p:spPr>
          <a:xfrm>
            <a:off x="251520" y="4377927"/>
            <a:ext cx="760085" cy="760084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VTL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875701" y="3041334"/>
            <a:ext cx="2280254" cy="76008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schemeClr val="tx1"/>
                </a:solidFill>
              </a:rPr>
              <a:t>VR</a:t>
            </a:r>
          </a:p>
          <a:p>
            <a:pPr algn="ctr"/>
            <a:r>
              <a:rPr lang="en-US" altLang="ko-KR" sz="2400" dirty="0">
                <a:solidFill>
                  <a:schemeClr val="tx1"/>
                </a:solidFill>
              </a:rPr>
              <a:t>(</a:t>
            </a:r>
            <a:r>
              <a:rPr lang="ko-KR" altLang="en-US" sz="2400" dirty="0" err="1">
                <a:solidFill>
                  <a:schemeClr val="tx1"/>
                </a:solidFill>
              </a:rPr>
              <a:t>ㅁㅁㅁ</a:t>
            </a:r>
            <a:r>
              <a:rPr lang="en-US" altLang="ko-KR" sz="2400" dirty="0">
                <a:solidFill>
                  <a:schemeClr val="tx1"/>
                </a:solidFill>
              </a:rPr>
              <a:t>)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875701" y="3991440"/>
            <a:ext cx="2280254" cy="76008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schemeClr val="tx1"/>
                </a:solidFill>
              </a:rPr>
              <a:t>ML</a:t>
            </a:r>
          </a:p>
          <a:p>
            <a:pPr algn="ctr"/>
            <a:r>
              <a:rPr lang="en-US" altLang="ko-KR" sz="2400" dirty="0">
                <a:solidFill>
                  <a:schemeClr val="tx1"/>
                </a:solidFill>
              </a:rPr>
              <a:t>(</a:t>
            </a:r>
            <a:r>
              <a:rPr lang="ko-KR" altLang="en-US" sz="2400" dirty="0" err="1">
                <a:solidFill>
                  <a:schemeClr val="tx1"/>
                </a:solidFill>
              </a:rPr>
              <a:t>ㅁㅁㅁ</a:t>
            </a:r>
            <a:r>
              <a:rPr lang="en-US" altLang="ko-KR" sz="2400" dirty="0">
                <a:solidFill>
                  <a:schemeClr val="tx1"/>
                </a:solidFill>
              </a:rPr>
              <a:t>)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875701" y="4941545"/>
            <a:ext cx="2280254" cy="76008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schemeClr val="tx1"/>
                </a:solidFill>
              </a:rPr>
              <a:t>CTRL</a:t>
            </a:r>
          </a:p>
          <a:p>
            <a:pPr algn="ctr"/>
            <a:r>
              <a:rPr lang="en-US" altLang="ko-KR" sz="2400" dirty="0">
                <a:solidFill>
                  <a:schemeClr val="tx1"/>
                </a:solidFill>
              </a:rPr>
              <a:t>(</a:t>
            </a:r>
            <a:r>
              <a:rPr lang="ko-KR" altLang="en-US" sz="2400" dirty="0" err="1">
                <a:solidFill>
                  <a:schemeClr val="tx1"/>
                </a:solidFill>
              </a:rPr>
              <a:t>ㅁㅁㅁ</a:t>
            </a:r>
            <a:r>
              <a:rPr lang="en-US" altLang="ko-KR" sz="2400" dirty="0">
                <a:solidFill>
                  <a:schemeClr val="tx1"/>
                </a:solidFill>
              </a:rPr>
              <a:t>)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875701" y="5869424"/>
            <a:ext cx="2280254" cy="76008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schemeClr val="tx1"/>
                </a:solidFill>
              </a:rPr>
              <a:t>SE</a:t>
            </a:r>
          </a:p>
          <a:p>
            <a:pPr algn="ctr"/>
            <a:r>
              <a:rPr lang="en-US" altLang="ko-KR" sz="2400" dirty="0">
                <a:solidFill>
                  <a:schemeClr val="tx1"/>
                </a:solidFill>
              </a:rPr>
              <a:t>(</a:t>
            </a:r>
            <a:r>
              <a:rPr lang="ko-KR" altLang="en-US" sz="2400" dirty="0" err="1">
                <a:solidFill>
                  <a:schemeClr val="tx1"/>
                </a:solidFill>
              </a:rPr>
              <a:t>ㅁㅁㅁ</a:t>
            </a:r>
            <a:r>
              <a:rPr lang="en-US" altLang="ko-KR" sz="2400" dirty="0">
                <a:solidFill>
                  <a:schemeClr val="tx1"/>
                </a:solidFill>
              </a:rPr>
              <a:t>)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8244408" y="3427822"/>
            <a:ext cx="760085" cy="760084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TL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5076056" y="2091229"/>
            <a:ext cx="2280254" cy="76008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schemeClr val="tx1"/>
                </a:solidFill>
              </a:rPr>
              <a:t>LIDAR</a:t>
            </a:r>
          </a:p>
          <a:p>
            <a:pPr algn="ctr"/>
            <a:r>
              <a:rPr lang="en-US" altLang="ko-KR" sz="2400" dirty="0">
                <a:solidFill>
                  <a:schemeClr val="tx1"/>
                </a:solidFill>
              </a:rPr>
              <a:t>(</a:t>
            </a:r>
            <a:r>
              <a:rPr lang="ko-KR" altLang="en-US" sz="2400" dirty="0" err="1">
                <a:solidFill>
                  <a:schemeClr val="tx1"/>
                </a:solidFill>
              </a:rPr>
              <a:t>ㅁㅁㅁ</a:t>
            </a:r>
            <a:r>
              <a:rPr lang="en-US" altLang="ko-KR" sz="2400" dirty="0">
                <a:solidFill>
                  <a:schemeClr val="tx1"/>
                </a:solidFill>
              </a:rPr>
              <a:t>)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8244408" y="4377927"/>
            <a:ext cx="760085" cy="760084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VTL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5076056" y="3041334"/>
            <a:ext cx="2280254" cy="76008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schemeClr val="tx1"/>
                </a:solidFill>
              </a:rPr>
              <a:t>VR</a:t>
            </a:r>
          </a:p>
          <a:p>
            <a:pPr algn="ctr"/>
            <a:r>
              <a:rPr lang="en-US" altLang="ko-KR" sz="2400" dirty="0">
                <a:solidFill>
                  <a:schemeClr val="tx1"/>
                </a:solidFill>
              </a:rPr>
              <a:t>(</a:t>
            </a:r>
            <a:r>
              <a:rPr lang="ko-KR" altLang="en-US" sz="2400" dirty="0" err="1">
                <a:solidFill>
                  <a:schemeClr val="tx1"/>
                </a:solidFill>
              </a:rPr>
              <a:t>ㅁㅁㅁ</a:t>
            </a:r>
            <a:r>
              <a:rPr lang="en-US" altLang="ko-KR" sz="2400" dirty="0">
                <a:solidFill>
                  <a:schemeClr val="tx1"/>
                </a:solidFill>
              </a:rPr>
              <a:t>)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076056" y="3991440"/>
            <a:ext cx="2280254" cy="76008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schemeClr val="tx1"/>
                </a:solidFill>
              </a:rPr>
              <a:t>ML</a:t>
            </a:r>
          </a:p>
          <a:p>
            <a:pPr algn="ctr"/>
            <a:r>
              <a:rPr lang="en-US" altLang="ko-KR" sz="2400" dirty="0">
                <a:solidFill>
                  <a:schemeClr val="tx1"/>
                </a:solidFill>
              </a:rPr>
              <a:t>(</a:t>
            </a:r>
            <a:r>
              <a:rPr lang="ko-KR" altLang="en-US" sz="2400" dirty="0" err="1">
                <a:solidFill>
                  <a:schemeClr val="tx1"/>
                </a:solidFill>
              </a:rPr>
              <a:t>ㅁㅁㅁ</a:t>
            </a:r>
            <a:r>
              <a:rPr lang="en-US" altLang="ko-KR" sz="2400" dirty="0">
                <a:solidFill>
                  <a:schemeClr val="tx1"/>
                </a:solidFill>
              </a:rPr>
              <a:t>)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5076056" y="4941545"/>
            <a:ext cx="2280254" cy="76008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schemeClr val="tx1"/>
                </a:solidFill>
              </a:rPr>
              <a:t>CTRL</a:t>
            </a:r>
            <a:br>
              <a:rPr lang="en-US" altLang="ko-KR" sz="2400" dirty="0" smtClean="0">
                <a:solidFill>
                  <a:schemeClr val="tx1"/>
                </a:solidFill>
              </a:rPr>
            </a:br>
            <a:r>
              <a:rPr lang="en-US" altLang="ko-KR" sz="2400" dirty="0">
                <a:solidFill>
                  <a:schemeClr val="tx1"/>
                </a:solidFill>
              </a:rPr>
              <a:t>(</a:t>
            </a:r>
            <a:r>
              <a:rPr lang="ko-KR" altLang="en-US" sz="2400" dirty="0" err="1">
                <a:solidFill>
                  <a:schemeClr val="tx1"/>
                </a:solidFill>
              </a:rPr>
              <a:t>ㅁㅁㅁ</a:t>
            </a:r>
            <a:r>
              <a:rPr lang="en-US" altLang="ko-KR" sz="2400" dirty="0">
                <a:solidFill>
                  <a:schemeClr val="tx1"/>
                </a:solidFill>
              </a:rPr>
              <a:t>)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5076056" y="5869424"/>
            <a:ext cx="2280254" cy="76008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schemeClr val="tx1"/>
                </a:solidFill>
              </a:rPr>
              <a:t>SE</a:t>
            </a:r>
          </a:p>
          <a:p>
            <a:pPr algn="ctr"/>
            <a:r>
              <a:rPr lang="en-US" altLang="ko-KR" sz="2400" dirty="0">
                <a:solidFill>
                  <a:schemeClr val="tx1"/>
                </a:solidFill>
              </a:rPr>
              <a:t>(</a:t>
            </a:r>
            <a:r>
              <a:rPr lang="ko-KR" altLang="en-US" sz="2400" dirty="0" err="1">
                <a:solidFill>
                  <a:schemeClr val="tx1"/>
                </a:solidFill>
              </a:rPr>
              <a:t>ㅁㅁㅁ</a:t>
            </a:r>
            <a:r>
              <a:rPr lang="en-US" altLang="ko-KR" sz="2400" dirty="0">
                <a:solidFill>
                  <a:schemeClr val="tx1"/>
                </a:solidFill>
              </a:rPr>
              <a:t>)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1875701" y="1496530"/>
            <a:ext cx="2280254" cy="38004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>
                <a:solidFill>
                  <a:schemeClr val="tx1"/>
                </a:solidFill>
              </a:rPr>
              <a:t>A</a:t>
            </a:r>
            <a:endParaRPr lang="ko-KR" altLang="en-US" sz="2800" b="1" dirty="0">
              <a:solidFill>
                <a:schemeClr val="tx1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5076056" y="1496530"/>
            <a:ext cx="2280254" cy="38004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 smtClean="0">
                <a:solidFill>
                  <a:schemeClr val="tx1"/>
                </a:solidFill>
              </a:rPr>
              <a:t>B</a:t>
            </a:r>
            <a:endParaRPr lang="ko-KR" altLang="en-US" sz="2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5208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상품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 algn="ctr">
              <a:buNone/>
            </a:pPr>
            <a:endParaRPr lang="en-US" altLang="ko-KR" dirty="0" smtClean="0"/>
          </a:p>
          <a:p>
            <a:pPr marL="0" indent="0" algn="ctr">
              <a:buNone/>
            </a:pPr>
            <a:r>
              <a:rPr lang="en-US" altLang="ko-KR" sz="16600" dirty="0" smtClean="0"/>
              <a:t>?</a:t>
            </a:r>
          </a:p>
          <a:p>
            <a:pPr marL="0" indent="0" algn="ctr">
              <a:buNone/>
            </a:pPr>
            <a:r>
              <a:rPr lang="en-US" altLang="ko-KR" sz="2800" dirty="0" smtClean="0">
                <a:solidFill>
                  <a:srgbClr val="00B0F0"/>
                </a:solidFill>
              </a:rPr>
              <a:t>#</a:t>
            </a:r>
            <a:r>
              <a:rPr lang="ko-KR" altLang="en-US" sz="2800" dirty="0" smtClean="0">
                <a:solidFill>
                  <a:srgbClr val="00B0F0"/>
                </a:solidFill>
              </a:rPr>
              <a:t>지금 말씀 드릴 수는 없습니다</a:t>
            </a:r>
            <a:endParaRPr lang="en-US" altLang="ko-KR" sz="2800" dirty="0" smtClean="0">
              <a:solidFill>
                <a:srgbClr val="00B0F0"/>
              </a:solidFill>
            </a:endParaRPr>
          </a:p>
          <a:p>
            <a:pPr marL="0" indent="0" algn="ctr">
              <a:buNone/>
            </a:pPr>
            <a:r>
              <a:rPr lang="en-US" altLang="ko-KR" sz="2800" dirty="0" smtClean="0">
                <a:solidFill>
                  <a:srgbClr val="00B0F0"/>
                </a:solidFill>
              </a:rPr>
              <a:t>#</a:t>
            </a:r>
            <a:r>
              <a:rPr lang="ko-KR" altLang="en-US" sz="2800" dirty="0" smtClean="0">
                <a:solidFill>
                  <a:srgbClr val="00B0F0"/>
                </a:solidFill>
              </a:rPr>
              <a:t>결코 섭섭한</a:t>
            </a:r>
            <a:r>
              <a:rPr lang="en-US" altLang="ko-KR" sz="2800" dirty="0" smtClean="0">
                <a:solidFill>
                  <a:srgbClr val="00B0F0"/>
                </a:solidFill>
              </a:rPr>
              <a:t>(?)</a:t>
            </a:r>
            <a:r>
              <a:rPr lang="ko-KR" altLang="en-US" sz="2800" dirty="0" smtClean="0">
                <a:solidFill>
                  <a:srgbClr val="00B0F0"/>
                </a:solidFill>
              </a:rPr>
              <a:t> 수준의 상품은 아닐 겁니다</a:t>
            </a:r>
            <a:endParaRPr lang="ko-KR" altLang="en-US" sz="28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3006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다음주 필요 지참 사항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372366" y="1953787"/>
            <a:ext cx="44903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err="1" smtClean="0"/>
              <a:t>우분투</a:t>
            </a:r>
            <a:r>
              <a:rPr lang="ko-KR" altLang="en-US" sz="2400" b="1" dirty="0" smtClean="0"/>
              <a:t> </a:t>
            </a:r>
            <a:r>
              <a:rPr lang="en-US" altLang="ko-KR" sz="2400" b="1" dirty="0" smtClean="0"/>
              <a:t>16.04 </a:t>
            </a:r>
            <a:r>
              <a:rPr lang="ko-KR" altLang="en-US" sz="2400" b="1" dirty="0" smtClean="0"/>
              <a:t>가 설치된 노트북</a:t>
            </a:r>
            <a:endParaRPr lang="ko-KR" altLang="en-US" sz="2400" b="1" dirty="0"/>
          </a:p>
        </p:txBody>
      </p:sp>
      <p:pic>
        <p:nvPicPr>
          <p:cNvPr id="3" name="Picture 2" descr="노트북에 대한 이미지 검색결과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2" t="13738" r="42219" b="5794"/>
          <a:stretch/>
        </p:blipFill>
        <p:spPr bwMode="auto">
          <a:xfrm>
            <a:off x="1187625" y="1784236"/>
            <a:ext cx="1281570" cy="800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ROS  책에 대한 이미지 검색결과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03" t="5756" r="13959" b="3989"/>
          <a:stretch/>
        </p:blipFill>
        <p:spPr bwMode="auto">
          <a:xfrm>
            <a:off x="1532633" y="2791584"/>
            <a:ext cx="763687" cy="1243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3372366" y="3182262"/>
            <a:ext cx="33872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/>
              <a:t>ROS </a:t>
            </a:r>
            <a:r>
              <a:rPr lang="ko-KR" altLang="en-US" sz="2400" b="1" dirty="0" smtClean="0"/>
              <a:t>에 관한 기본 지식</a:t>
            </a:r>
            <a:endParaRPr lang="en-US" altLang="ko-KR" sz="2400" b="1" dirty="0" smtClean="0"/>
          </a:p>
        </p:txBody>
      </p:sp>
      <p:pic>
        <p:nvPicPr>
          <p:cNvPr id="1030" name="Picture 6" descr="https://dwa5x7aod66zk.cloudfront.net/assets/pack/logo-github-fe55a081ff239877f791f5882f9c3cddc371653c88d9b06f504ea10f453996ed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21" t="18900" r="15796" b="16976"/>
          <a:stretch/>
        </p:blipFill>
        <p:spPr bwMode="auto">
          <a:xfrm>
            <a:off x="1161198" y="5597110"/>
            <a:ext cx="1466586" cy="458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3372365" y="5597110"/>
            <a:ext cx="20649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/>
              <a:t>GITHUB </a:t>
            </a:r>
            <a:r>
              <a:rPr lang="ko-KR" altLang="en-US" sz="2400" b="1" dirty="0" smtClean="0"/>
              <a:t>계정</a:t>
            </a:r>
            <a:endParaRPr lang="en-US" altLang="ko-KR" sz="2400" b="1" dirty="0" smtClean="0"/>
          </a:p>
        </p:txBody>
      </p:sp>
      <p:pic>
        <p:nvPicPr>
          <p:cNvPr id="1026" name="Picture 2" descr="micro sd card reader transcend에 대한 이미지 검색결과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025" b="29137"/>
          <a:stretch/>
        </p:blipFill>
        <p:spPr bwMode="auto">
          <a:xfrm>
            <a:off x="955621" y="4393244"/>
            <a:ext cx="1775171" cy="778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3372366" y="4551509"/>
            <a:ext cx="42255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err="1" smtClean="0"/>
              <a:t>uSD</a:t>
            </a:r>
            <a:r>
              <a:rPr lang="en-US" altLang="ko-KR" sz="2400" b="1" dirty="0" smtClean="0"/>
              <a:t> Card Reader (</a:t>
            </a:r>
            <a:r>
              <a:rPr lang="ko-KR" altLang="en-US" sz="2400" b="1" dirty="0" smtClean="0"/>
              <a:t>조별 </a:t>
            </a:r>
            <a:r>
              <a:rPr lang="en-US" altLang="ko-KR" sz="2400" b="1" dirty="0" smtClean="0"/>
              <a:t>1</a:t>
            </a:r>
            <a:r>
              <a:rPr lang="ko-KR" altLang="en-US" sz="2400" b="1" dirty="0" smtClean="0"/>
              <a:t>개</a:t>
            </a:r>
            <a:r>
              <a:rPr lang="en-US" altLang="ko-KR" sz="2400" b="1" dirty="0" smtClean="0"/>
              <a:t>)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626544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PT </a:t>
            </a:r>
            <a:r>
              <a:rPr lang="ko-KR" altLang="en-US" dirty="0" smtClean="0"/>
              <a:t>자료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15616" y="3429000"/>
            <a:ext cx="70804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/>
              <a:t>https://github.com/ROBOTIS-Leon/PTDocs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391462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852936"/>
            <a:ext cx="8229600" cy="1143000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12943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진행자 소개</a:t>
            </a:r>
            <a:endParaRPr lang="ko-KR" alt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57" t="10557" r="19765" b="46943"/>
          <a:stretch/>
        </p:blipFill>
        <p:spPr bwMode="auto">
          <a:xfrm>
            <a:off x="520863" y="1381444"/>
            <a:ext cx="5688632" cy="2626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62" t="16985" r="13032" b="30470"/>
          <a:stretch/>
        </p:blipFill>
        <p:spPr bwMode="auto">
          <a:xfrm>
            <a:off x="3810932" y="3717032"/>
            <a:ext cx="5051648" cy="28135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5" name="Picture 7" descr="Image may contain: 3 people, people smili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32" t="16088" r="5263" b="5801"/>
          <a:stretch/>
        </p:blipFill>
        <p:spPr bwMode="auto">
          <a:xfrm>
            <a:off x="299996" y="4149080"/>
            <a:ext cx="3472057" cy="2237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209495" y="1395495"/>
            <a:ext cx="2966710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이름</a:t>
            </a:r>
            <a:r>
              <a:rPr lang="en-US" altLang="ko-KR" dirty="0" smtClean="0"/>
              <a:t>:</a:t>
            </a:r>
            <a:br>
              <a:rPr lang="en-US" altLang="ko-KR" dirty="0" smtClean="0"/>
            </a:br>
            <a:r>
              <a:rPr lang="ko-KR" altLang="en-US" b="1" dirty="0" smtClean="0"/>
              <a:t>정 </a:t>
            </a:r>
            <a:r>
              <a:rPr lang="ko-KR" altLang="en-US" b="1" dirty="0" err="1" smtClean="0"/>
              <a:t>려운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연락처</a:t>
            </a:r>
            <a:r>
              <a:rPr lang="en-US" altLang="ko-KR" dirty="0" smtClean="0"/>
              <a:t>: </a:t>
            </a:r>
            <a:br>
              <a:rPr lang="en-US" altLang="ko-KR" dirty="0" smtClean="0"/>
            </a:br>
            <a:r>
              <a:rPr lang="en-US" altLang="ko-KR" b="1" dirty="0" smtClean="0">
                <a:hlinkClick r:id="rId5"/>
              </a:rPr>
              <a:t>rwjung@robotis.com</a:t>
            </a:r>
            <a:endParaRPr lang="en-US" altLang="ko-KR" b="1" dirty="0" smtClean="0"/>
          </a:p>
          <a:p>
            <a:endParaRPr lang="en-US" altLang="ko-KR" b="1" dirty="0"/>
          </a:p>
          <a:p>
            <a:r>
              <a:rPr lang="en-US" altLang="ko-KR" dirty="0" smtClean="0">
                <a:hlinkClick r:id="rId6"/>
              </a:rPr>
              <a:t>https</a:t>
            </a:r>
            <a:r>
              <a:rPr lang="en-US" altLang="ko-KR" dirty="0">
                <a:hlinkClick r:id="rId6"/>
              </a:rPr>
              <a:t>://</a:t>
            </a:r>
            <a:r>
              <a:rPr lang="en-US" altLang="ko-KR" dirty="0" smtClean="0">
                <a:hlinkClick r:id="rId6"/>
              </a:rPr>
              <a:t>www.facebook.com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/</a:t>
            </a:r>
            <a:r>
              <a:rPr lang="en-US" altLang="ko-KR" dirty="0" err="1"/>
              <a:t>ryuwoon.jung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83520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프로젝트 소개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ko-KR" altLang="en-US" dirty="0" smtClean="0"/>
              <a:t>목표</a:t>
            </a:r>
            <a:r>
              <a:rPr lang="en-US" altLang="ko-KR" dirty="0" smtClean="0"/>
              <a:t>: </a:t>
            </a:r>
            <a:r>
              <a:rPr lang="ko-KR" altLang="en-US" dirty="0" smtClean="0"/>
              <a:t>자율주행 연구 및 개발 </a:t>
            </a:r>
            <a:r>
              <a:rPr lang="en-US" altLang="ko-KR" dirty="0" smtClean="0"/>
              <a:t>(TurtleBot3 </a:t>
            </a:r>
            <a:r>
              <a:rPr lang="ko-KR" altLang="en-US" dirty="0" smtClean="0"/>
              <a:t>사용</a:t>
            </a:r>
            <a:r>
              <a:rPr lang="en-US" altLang="ko-KR" dirty="0" smtClean="0"/>
              <a:t>)</a:t>
            </a:r>
          </a:p>
          <a:p>
            <a:pPr lvl="1"/>
            <a:r>
              <a:rPr lang="en-US" altLang="ko-KR" dirty="0" smtClean="0"/>
              <a:t>1</a:t>
            </a:r>
            <a:r>
              <a:rPr lang="ko-KR" altLang="en-US" dirty="0" smtClean="0"/>
              <a:t>차 </a:t>
            </a:r>
            <a:r>
              <a:rPr lang="en-US" altLang="ko-KR" dirty="0" smtClean="0"/>
              <a:t>: MIT </a:t>
            </a:r>
            <a:r>
              <a:rPr lang="ko-KR" altLang="en-US" dirty="0" smtClean="0"/>
              <a:t>넘어서기 </a:t>
            </a:r>
            <a:r>
              <a:rPr lang="en-US" altLang="ko-KR" dirty="0" smtClean="0"/>
              <a:t>+ </a:t>
            </a:r>
            <a:r>
              <a:rPr lang="en-US" altLang="ko-KR" b="1" dirty="0" smtClean="0">
                <a:solidFill>
                  <a:srgbClr val="0070C0"/>
                </a:solidFill>
              </a:rPr>
              <a:t>@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     </a:t>
            </a:r>
            <a:r>
              <a:rPr lang="en-US" altLang="ko-KR" sz="2000" dirty="0" smtClean="0"/>
              <a:t>(</a:t>
            </a:r>
            <a:r>
              <a:rPr lang="en-US" altLang="ko-KR" sz="2000" dirty="0" smtClean="0">
                <a:hlinkClick r:id="rId2"/>
              </a:rPr>
              <a:t>https://www.youtube.com/watch?v=b0B6S2Ca75Q</a:t>
            </a:r>
            <a:r>
              <a:rPr lang="en-US" altLang="ko-KR" sz="2000" dirty="0" smtClean="0"/>
              <a:t>)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2</a:t>
            </a:r>
            <a:r>
              <a:rPr lang="ko-KR" altLang="en-US" dirty="0" smtClean="0"/>
              <a:t>차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서로를 넘어서기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프로젝트 기간</a:t>
            </a:r>
            <a:r>
              <a:rPr lang="en-US" altLang="ko-KR" dirty="0" smtClean="0"/>
              <a:t>: 4</a:t>
            </a:r>
            <a:r>
              <a:rPr lang="ko-KR" altLang="en-US" dirty="0" smtClean="0"/>
              <a:t>월</a:t>
            </a:r>
            <a:r>
              <a:rPr lang="en-US" altLang="ko-KR" dirty="0" smtClean="0"/>
              <a:t>~9</a:t>
            </a:r>
            <a:r>
              <a:rPr lang="ko-KR" altLang="en-US" dirty="0" smtClean="0"/>
              <a:t>월 </a:t>
            </a:r>
            <a:r>
              <a:rPr lang="en-US" altLang="ko-KR" dirty="0" smtClean="0"/>
              <a:t>(</a:t>
            </a:r>
            <a:r>
              <a:rPr lang="ko-KR" altLang="en-US" dirty="0" smtClean="0"/>
              <a:t>다음 프로젝트 기획 이미 완료</a:t>
            </a:r>
            <a:r>
              <a:rPr lang="en-US" altLang="ko-KR" dirty="0" smtClean="0"/>
              <a:t>)</a:t>
            </a:r>
          </a:p>
          <a:p>
            <a:endParaRPr lang="en-US" altLang="ko-KR" dirty="0"/>
          </a:p>
          <a:p>
            <a:r>
              <a:rPr lang="ko-KR" altLang="en-US" dirty="0" smtClean="0"/>
              <a:t>인원</a:t>
            </a:r>
            <a:r>
              <a:rPr lang="en-US" altLang="ko-KR" dirty="0" smtClean="0"/>
              <a:t>: </a:t>
            </a:r>
            <a:r>
              <a:rPr lang="ko-KR" altLang="en-US" dirty="0"/>
              <a:t>한국팀 </a:t>
            </a:r>
            <a:r>
              <a:rPr lang="en-US" altLang="ko-KR" dirty="0" smtClean="0"/>
              <a:t>- 4</a:t>
            </a:r>
            <a:r>
              <a:rPr lang="ko-KR" altLang="en-US" dirty="0" smtClean="0"/>
              <a:t>월</a:t>
            </a:r>
            <a:r>
              <a:rPr lang="ko-KR" altLang="en-US" dirty="0"/>
              <a:t>초</a:t>
            </a:r>
            <a:r>
              <a:rPr lang="en-US" altLang="ko-KR" dirty="0" smtClean="0"/>
              <a:t>~5</a:t>
            </a:r>
            <a:r>
              <a:rPr lang="ko-KR" altLang="en-US" dirty="0" smtClean="0"/>
              <a:t>월초 </a:t>
            </a:r>
            <a:r>
              <a:rPr lang="en-US" altLang="ko-KR" dirty="0" smtClean="0"/>
              <a:t>:  2</a:t>
            </a:r>
            <a:r>
              <a:rPr lang="ko-KR" altLang="en-US" dirty="0" smtClean="0"/>
              <a:t>명</a:t>
            </a:r>
            <a:r>
              <a:rPr lang="en-US" altLang="ko-KR" dirty="0" smtClean="0"/>
              <a:t> x 5</a:t>
            </a:r>
            <a:r>
              <a:rPr lang="ko-KR" altLang="en-US" dirty="0"/>
              <a:t>조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                  - 5</a:t>
            </a:r>
            <a:r>
              <a:rPr lang="ko-KR" altLang="en-US" dirty="0" err="1" smtClean="0"/>
              <a:t>월중</a:t>
            </a:r>
            <a:r>
              <a:rPr lang="en-US" altLang="ko-KR" dirty="0" smtClean="0"/>
              <a:t>~         : 5</a:t>
            </a:r>
            <a:r>
              <a:rPr lang="ko-KR" altLang="en-US" dirty="0" smtClean="0"/>
              <a:t>명 </a:t>
            </a:r>
            <a:r>
              <a:rPr lang="en-US" altLang="ko-KR" dirty="0" smtClean="0"/>
              <a:t>x 2</a:t>
            </a:r>
            <a:r>
              <a:rPr lang="ko-KR" altLang="en-US" dirty="0" smtClean="0"/>
              <a:t>팀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         </a:t>
            </a:r>
            <a:r>
              <a:rPr lang="ko-KR" altLang="en-US" dirty="0" smtClean="0"/>
              <a:t>외국팀 </a:t>
            </a:r>
            <a:r>
              <a:rPr lang="en-US" altLang="ko-KR" dirty="0" smtClean="0"/>
              <a:t>(</a:t>
            </a:r>
            <a:r>
              <a:rPr lang="ko-KR" altLang="en-US" dirty="0" smtClean="0"/>
              <a:t>별도 관리</a:t>
            </a:r>
            <a:r>
              <a:rPr lang="en-US" altLang="ko-KR" dirty="0" smtClean="0"/>
              <a:t>)</a:t>
            </a:r>
          </a:p>
          <a:p>
            <a:endParaRPr lang="en-US" altLang="ko-KR" dirty="0"/>
          </a:p>
          <a:p>
            <a:r>
              <a:rPr lang="ko-KR" altLang="en-US" dirty="0"/>
              <a:t>유종의 미</a:t>
            </a:r>
            <a:r>
              <a:rPr lang="en-US" altLang="ko-KR" dirty="0"/>
              <a:t>: </a:t>
            </a:r>
            <a:r>
              <a:rPr lang="ko-KR" altLang="en-US" dirty="0" smtClean="0"/>
              <a:t>전시회</a:t>
            </a:r>
            <a:r>
              <a:rPr lang="en-US" altLang="ko-KR" dirty="0" smtClean="0"/>
              <a:t> </a:t>
            </a:r>
            <a:r>
              <a:rPr lang="ko-KR" altLang="en-US" dirty="0" smtClean="0"/>
              <a:t>출전 </a:t>
            </a:r>
            <a:r>
              <a:rPr lang="en-US" altLang="ko-KR" dirty="0" smtClean="0"/>
              <a:t>/</a:t>
            </a:r>
            <a:r>
              <a:rPr lang="ko-KR" altLang="en-US" dirty="0" smtClean="0"/>
              <a:t> </a:t>
            </a:r>
            <a:r>
              <a:rPr lang="en-US" altLang="ko-KR" dirty="0"/>
              <a:t>Workshop / </a:t>
            </a:r>
            <a:r>
              <a:rPr lang="ko-KR" altLang="en-US" dirty="0"/>
              <a:t>발표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       1. ICRA2017 Singapore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en-US" altLang="ko-KR" dirty="0" smtClean="0"/>
              <a:t>5/29)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       2. IROS2017 &amp; ROSCon2017 Canada (9/21 , 9/24)</a:t>
            </a:r>
          </a:p>
          <a:p>
            <a:pPr marL="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32872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</a:rPr>
              <a:t>유의사항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altLang="ko-KR" dirty="0" smtClean="0"/>
              <a:t>Opened Project</a:t>
            </a:r>
          </a:p>
          <a:p>
            <a:pPr lvl="1"/>
            <a:r>
              <a:rPr lang="en-US" altLang="ko-KR" dirty="0" smtClean="0"/>
              <a:t>Open Source</a:t>
            </a:r>
            <a:r>
              <a:rPr lang="ko-KR" altLang="en-US" dirty="0" smtClean="0"/>
              <a:t>가 원칙 </a:t>
            </a:r>
            <a:r>
              <a:rPr lang="en-US" altLang="ko-KR" dirty="0" smtClean="0"/>
              <a:t>(</a:t>
            </a:r>
            <a:r>
              <a:rPr lang="ko-KR" altLang="en-US" b="1" dirty="0" smtClean="0"/>
              <a:t>공용 </a:t>
            </a:r>
            <a:r>
              <a:rPr lang="en-US" altLang="ko-KR" b="1" dirty="0" smtClean="0"/>
              <a:t>GITHUB </a:t>
            </a:r>
            <a:r>
              <a:rPr lang="en-US" altLang="ko-KR" b="1" dirty="0" err="1" smtClean="0"/>
              <a:t>Reposit</a:t>
            </a:r>
            <a:r>
              <a:rPr lang="en-US" altLang="ko-KR" dirty="0" smtClean="0"/>
              <a:t> </a:t>
            </a:r>
            <a:r>
              <a:rPr lang="ko-KR" altLang="en-US" dirty="0" smtClean="0"/>
              <a:t>을 통해 공개</a:t>
            </a:r>
            <a:r>
              <a:rPr lang="en-US" altLang="ko-KR" dirty="0" smtClean="0"/>
              <a:t>)</a:t>
            </a:r>
          </a:p>
          <a:p>
            <a:pPr lvl="2"/>
            <a:r>
              <a:rPr lang="ko-KR" altLang="en-US" dirty="0" smtClean="0"/>
              <a:t>단</a:t>
            </a:r>
            <a:r>
              <a:rPr lang="en-US" altLang="ko-KR" dirty="0" smtClean="0"/>
              <a:t>, Author </a:t>
            </a:r>
            <a:r>
              <a:rPr lang="ko-KR" altLang="en-US" dirty="0" smtClean="0"/>
              <a:t>는 </a:t>
            </a:r>
            <a:r>
              <a:rPr lang="ko-KR" altLang="en-US" u="sng" dirty="0" smtClean="0"/>
              <a:t>개발자명 </a:t>
            </a:r>
            <a:r>
              <a:rPr lang="en-US" altLang="ko-KR" u="sng" dirty="0" smtClean="0"/>
              <a:t>(</a:t>
            </a:r>
            <a:r>
              <a:rPr lang="ko-KR" altLang="en-US" b="1" u="sng" dirty="0" smtClean="0"/>
              <a:t>여러분의 성함</a:t>
            </a:r>
            <a:r>
              <a:rPr lang="en-US" altLang="ko-KR" u="sng" dirty="0" smtClean="0"/>
              <a:t>)</a:t>
            </a:r>
            <a:r>
              <a:rPr lang="en-US" altLang="ko-KR" dirty="0" smtClean="0"/>
              <a:t> </a:t>
            </a:r>
            <a:r>
              <a:rPr lang="ko-KR" altLang="en-US" dirty="0" smtClean="0"/>
              <a:t>이 기입됨 </a:t>
            </a:r>
            <a:r>
              <a:rPr lang="en-US" altLang="ko-KR" dirty="0" smtClean="0"/>
              <a:t>(</a:t>
            </a:r>
            <a:r>
              <a:rPr lang="ko-KR" altLang="en-US" dirty="0" smtClean="0"/>
              <a:t>논문과 유</a:t>
            </a:r>
            <a:r>
              <a:rPr lang="ko-KR" altLang="en-US" dirty="0"/>
              <a:t>사</a:t>
            </a:r>
            <a:r>
              <a:rPr lang="en-US" altLang="ko-KR" dirty="0" smtClean="0"/>
              <a:t>)</a:t>
            </a:r>
          </a:p>
          <a:p>
            <a:pPr lvl="1"/>
            <a:r>
              <a:rPr lang="en-US" altLang="ko-KR" dirty="0" smtClean="0"/>
              <a:t>Community </a:t>
            </a:r>
            <a:r>
              <a:rPr lang="ko-KR" altLang="en-US" dirty="0" smtClean="0"/>
              <a:t>활성화 기여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“</a:t>
            </a:r>
            <a:r>
              <a:rPr lang="ko-KR" altLang="en-US" dirty="0" smtClean="0"/>
              <a:t>나는 내 것만 할래</a:t>
            </a:r>
            <a:r>
              <a:rPr lang="en-US" altLang="ko-KR" dirty="0" smtClean="0"/>
              <a:t>” X</a:t>
            </a:r>
            <a:endParaRPr lang="ko-KR" altLang="en-US" dirty="0" smtClean="0"/>
          </a:p>
          <a:p>
            <a:endParaRPr lang="en-US" altLang="ko-KR" b="1" dirty="0" smtClean="0"/>
          </a:p>
          <a:p>
            <a:r>
              <a:rPr lang="ko-KR" altLang="en-US" dirty="0" smtClean="0"/>
              <a:t>수많은 지원자 중에서 선발된 여러분</a:t>
            </a:r>
            <a:endParaRPr lang="en-US" altLang="ko-KR" dirty="0" smtClean="0"/>
          </a:p>
          <a:p>
            <a:pPr lvl="1"/>
            <a:r>
              <a:rPr lang="ko-KR" altLang="en-US" b="1" dirty="0" smtClean="0"/>
              <a:t>참여도</a:t>
            </a:r>
            <a:r>
              <a:rPr lang="en-US" altLang="ko-KR" b="1" dirty="0" smtClean="0"/>
              <a:t>(</a:t>
            </a:r>
            <a:r>
              <a:rPr lang="ko-KR" altLang="en-US" b="1" dirty="0" smtClean="0"/>
              <a:t>매주 수요일</a:t>
            </a:r>
            <a:r>
              <a:rPr lang="en-US" altLang="ko-KR" b="1" dirty="0" smtClean="0"/>
              <a:t>)</a:t>
            </a:r>
            <a:r>
              <a:rPr lang="ko-KR" altLang="en-US" dirty="0" smtClean="0"/>
              <a:t> 및 </a:t>
            </a:r>
            <a:r>
              <a:rPr lang="ko-KR" altLang="en-US" b="1" dirty="0" smtClean="0"/>
              <a:t>팀 내부 의견 고려</a:t>
            </a:r>
            <a:r>
              <a:rPr lang="en-US" altLang="ko-KR" dirty="0" smtClean="0"/>
              <a:t>,</a:t>
            </a:r>
            <a:r>
              <a:rPr lang="ko-KR" altLang="en-US" dirty="0" smtClean="0"/>
              <a:t> </a:t>
            </a:r>
            <a:r>
              <a:rPr lang="ko-KR" altLang="en-US" b="1" dirty="0" smtClean="0">
                <a:solidFill>
                  <a:srgbClr val="FF0000"/>
                </a:solidFill>
              </a:rPr>
              <a:t>선발 </a:t>
            </a:r>
            <a:r>
              <a:rPr lang="ko-KR" altLang="en-US" b="1" dirty="0" err="1" smtClean="0">
                <a:solidFill>
                  <a:srgbClr val="FF0000"/>
                </a:solidFill>
              </a:rPr>
              <a:t>대기자</a:t>
            </a:r>
            <a:r>
              <a:rPr lang="ko-KR" altLang="en-US" dirty="0" err="1" smtClean="0">
                <a:solidFill>
                  <a:srgbClr val="FF0000"/>
                </a:solidFill>
              </a:rPr>
              <a:t>로</a:t>
            </a:r>
            <a:r>
              <a:rPr lang="ko-KR" altLang="en-US" dirty="0" smtClean="0">
                <a:solidFill>
                  <a:srgbClr val="FF0000"/>
                </a:solidFill>
              </a:rPr>
              <a:t> 대체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endParaRPr lang="en-US" altLang="ko-KR" dirty="0" smtClean="0"/>
          </a:p>
          <a:p>
            <a:r>
              <a:rPr lang="ko-KR" altLang="en-US" dirty="0" smtClean="0"/>
              <a:t>기자재 </a:t>
            </a:r>
            <a:r>
              <a:rPr lang="ko-KR" altLang="en-US" b="1" dirty="0" smtClean="0"/>
              <a:t>심각한 파손</a:t>
            </a:r>
            <a:r>
              <a:rPr lang="ko-KR" altLang="en-US" dirty="0" smtClean="0"/>
              <a:t> 또는 </a:t>
            </a:r>
            <a:r>
              <a:rPr lang="ko-KR" altLang="en-US" b="1" dirty="0" smtClean="0"/>
              <a:t>분실</a:t>
            </a:r>
            <a:r>
              <a:rPr lang="ko-KR" altLang="en-US" dirty="0" smtClean="0"/>
              <a:t> 시 배상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첫번째</a:t>
            </a:r>
            <a:r>
              <a:rPr lang="ko-KR" altLang="en-US" dirty="0" smtClean="0"/>
              <a:t> 모임 </a:t>
            </a:r>
            <a:r>
              <a:rPr lang="en-US" altLang="ko-KR" dirty="0" smtClean="0"/>
              <a:t>(</a:t>
            </a:r>
            <a:r>
              <a:rPr lang="en-US" altLang="ko-KR" dirty="0"/>
              <a:t>2017</a:t>
            </a:r>
            <a:r>
              <a:rPr lang="ko-KR" altLang="en-US" dirty="0"/>
              <a:t>년 </a:t>
            </a:r>
            <a:r>
              <a:rPr lang="en-US" altLang="ko-KR" dirty="0"/>
              <a:t>3</a:t>
            </a:r>
            <a:r>
              <a:rPr lang="ko-KR" altLang="en-US" dirty="0"/>
              <a:t>월 </a:t>
            </a:r>
            <a:r>
              <a:rPr lang="en-US" altLang="ko-KR" dirty="0" smtClean="0"/>
              <a:t>29</a:t>
            </a:r>
            <a:r>
              <a:rPr lang="ko-KR" altLang="en-US" dirty="0" smtClean="0"/>
              <a:t>일</a:t>
            </a:r>
            <a:r>
              <a:rPr lang="en-US" altLang="ko-KR" dirty="0" smtClean="0"/>
              <a:t>) </a:t>
            </a:r>
            <a:r>
              <a:rPr lang="ko-KR" altLang="en-US" dirty="0" smtClean="0"/>
              <a:t>시 동의서 일괄 서명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수시로 로봇에 대한 </a:t>
            </a:r>
            <a:r>
              <a:rPr lang="en-US" altLang="ko-KR" dirty="0" smtClean="0"/>
              <a:t>Feedback </a:t>
            </a:r>
            <a:r>
              <a:rPr lang="ko-KR" altLang="en-US" dirty="0" smtClean="0"/>
              <a:t>요청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565943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우리의 과제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4525963"/>
          </a:xfrm>
        </p:spPr>
        <p:txBody>
          <a:bodyPr>
            <a:normAutofit/>
          </a:bodyPr>
          <a:lstStyle/>
          <a:p>
            <a:r>
              <a:rPr lang="en-US" altLang="ko-KR" sz="2400" dirty="0" smtClean="0"/>
              <a:t>MIT </a:t>
            </a:r>
            <a:r>
              <a:rPr lang="en-US" altLang="ko-KR" sz="2400" dirty="0" err="1" smtClean="0"/>
              <a:t>DuckieTown</a:t>
            </a:r>
            <a:r>
              <a:rPr lang="en-US" altLang="ko-KR" sz="2400" dirty="0" smtClean="0"/>
              <a:t> </a:t>
            </a:r>
            <a:r>
              <a:rPr lang="ko-KR" altLang="en-US" sz="2400" dirty="0" smtClean="0"/>
              <a:t>기본 </a:t>
            </a:r>
            <a:r>
              <a:rPr lang="ko-KR" altLang="en-US" sz="2400" dirty="0" err="1" smtClean="0"/>
              <a:t>컨셉</a:t>
            </a:r>
            <a:endParaRPr lang="en-US" altLang="ko-KR" sz="2400" dirty="0" smtClean="0"/>
          </a:p>
          <a:p>
            <a:endParaRPr lang="en-US" altLang="ko-KR" sz="2400" dirty="0"/>
          </a:p>
          <a:p>
            <a:endParaRPr lang="en-US" altLang="ko-KR" sz="2400" dirty="0" smtClean="0"/>
          </a:p>
          <a:p>
            <a:endParaRPr lang="en-US" altLang="ko-KR" sz="2400" dirty="0"/>
          </a:p>
          <a:p>
            <a:endParaRPr lang="en-US" altLang="ko-KR" sz="2400" dirty="0" smtClean="0"/>
          </a:p>
          <a:p>
            <a:endParaRPr lang="en-US" altLang="ko-KR" sz="2400" dirty="0"/>
          </a:p>
          <a:p>
            <a:r>
              <a:rPr lang="en-US" altLang="ko-KR" sz="2400" dirty="0" smtClean="0"/>
              <a:t>+@ (</a:t>
            </a:r>
            <a:r>
              <a:rPr lang="ko-KR" altLang="en-US" sz="2400" dirty="0" smtClean="0"/>
              <a:t>추가 </a:t>
            </a:r>
            <a:r>
              <a:rPr lang="ko-KR" altLang="en-US" sz="2400" dirty="0" err="1" smtClean="0"/>
              <a:t>컨셉</a:t>
            </a:r>
            <a:r>
              <a:rPr lang="en-US" altLang="ko-KR" sz="2400" dirty="0" smtClean="0"/>
              <a:t>)</a:t>
            </a:r>
          </a:p>
          <a:p>
            <a:endParaRPr lang="en-US" altLang="ko-KR" sz="2400" dirty="0" smtClean="0"/>
          </a:p>
        </p:txBody>
      </p:sp>
      <p:pic>
        <p:nvPicPr>
          <p:cNvPr id="6146" name="Picture 2" descr="「mit duckietown」の画像検索結果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844824"/>
            <a:ext cx="3024336" cy="1995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4067944" y="1844824"/>
            <a:ext cx="1978427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차선 인식</a:t>
            </a:r>
            <a:endParaRPr lang="en-US" altLang="ko-KR" dirty="0" smtClean="0"/>
          </a:p>
          <a:p>
            <a:r>
              <a:rPr lang="ko-KR" altLang="en-US" dirty="0" smtClean="0"/>
              <a:t>물체 칼라 인식</a:t>
            </a:r>
            <a:endParaRPr lang="en-US" altLang="ko-KR" dirty="0" smtClean="0"/>
          </a:p>
          <a:p>
            <a:r>
              <a:rPr lang="en-US" altLang="ko-KR" dirty="0" err="1" smtClean="0"/>
              <a:t>AprilTag</a:t>
            </a:r>
            <a:r>
              <a:rPr lang="en-US" altLang="ko-KR" dirty="0" smtClean="0"/>
              <a:t> </a:t>
            </a:r>
            <a:r>
              <a:rPr lang="ko-KR" altLang="en-US" dirty="0" smtClean="0"/>
              <a:t>인식</a:t>
            </a:r>
            <a:endParaRPr lang="en-US" altLang="ko-KR" dirty="0" smtClean="0"/>
          </a:p>
          <a:p>
            <a:r>
              <a:rPr lang="en-US" altLang="ko-KR" dirty="0" smtClean="0"/>
              <a:t>LED </a:t>
            </a:r>
            <a:r>
              <a:rPr lang="ko-KR" altLang="en-US" dirty="0" smtClean="0"/>
              <a:t>조명 색 인식</a:t>
            </a:r>
            <a:endParaRPr lang="en-US" altLang="ko-KR" dirty="0" smtClean="0"/>
          </a:p>
          <a:p>
            <a:r>
              <a:rPr lang="en-US" altLang="ko-KR" dirty="0" smtClean="0"/>
              <a:t>Night Vision</a:t>
            </a:r>
          </a:p>
          <a:p>
            <a:endParaRPr lang="en-US" altLang="ko-KR" dirty="0"/>
          </a:p>
          <a:p>
            <a:r>
              <a:rPr lang="en-US" altLang="ko-KR" dirty="0" smtClean="0"/>
              <a:t>PID </a:t>
            </a:r>
            <a:r>
              <a:rPr lang="ko-KR" altLang="en-US" dirty="0" smtClean="0"/>
              <a:t>제어</a:t>
            </a:r>
            <a:endParaRPr lang="ko-KR" altLang="en-US" dirty="0"/>
          </a:p>
        </p:txBody>
      </p:sp>
      <p:pic>
        <p:nvPicPr>
          <p:cNvPr id="6152" name="Picture 8" descr="「차량 인식」の画像検索結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0840" y="4509120"/>
            <a:ext cx="2828731" cy="2121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「벽돌」の画像検索結果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256" y="2924944"/>
            <a:ext cx="1748695" cy="1226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6046371" y="2381025"/>
            <a:ext cx="68320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dirty="0" smtClean="0"/>
              <a:t>+</a:t>
            </a:r>
            <a:endParaRPr lang="ko-KR" altLang="en-US" sz="5400" b="1" dirty="0"/>
          </a:p>
        </p:txBody>
      </p:sp>
      <p:pic>
        <p:nvPicPr>
          <p:cNvPr id="6156" name="Picture 12" descr="「표지판」の画像検索結果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264" y="4665875"/>
            <a:ext cx="1808039" cy="1808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폭발 1 18"/>
          <p:cNvSpPr/>
          <p:nvPr/>
        </p:nvSpPr>
        <p:spPr>
          <a:xfrm rot="20700000">
            <a:off x="6565846" y="1066717"/>
            <a:ext cx="2572873" cy="1816146"/>
          </a:xfrm>
          <a:prstGeom prst="irregularSeal1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smtClean="0">
                <a:solidFill>
                  <a:schemeClr val="tx1"/>
                </a:solidFill>
              </a:rPr>
              <a:t>할 게</a:t>
            </a:r>
            <a:r>
              <a:rPr lang="en-US" altLang="ko-KR" sz="2000" b="1" dirty="0" smtClean="0">
                <a:solidFill>
                  <a:schemeClr val="tx1"/>
                </a:solidFill>
              </a:rPr>
              <a:t/>
            </a:r>
            <a:br>
              <a:rPr lang="en-US" altLang="ko-KR" sz="2000" b="1" dirty="0" smtClean="0">
                <a:solidFill>
                  <a:schemeClr val="tx1"/>
                </a:solidFill>
              </a:rPr>
            </a:br>
            <a:r>
              <a:rPr lang="ko-KR" altLang="en-US" sz="2000" b="1" dirty="0" smtClean="0">
                <a:solidFill>
                  <a:schemeClr val="tx1"/>
                </a:solidFill>
              </a:rPr>
              <a:t>무지 많다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pic>
        <p:nvPicPr>
          <p:cNvPr id="4098" name="Picture 2" descr="관련 이미지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49" b="14395"/>
          <a:stretch/>
        </p:blipFill>
        <p:spPr bwMode="auto">
          <a:xfrm>
            <a:off x="348329" y="4509121"/>
            <a:ext cx="3501914" cy="2121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2550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TurtleBot3?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 smtClean="0"/>
              <a:t>2017</a:t>
            </a:r>
            <a:r>
              <a:rPr lang="ko-KR" altLang="en-US" sz="2400" dirty="0" smtClean="0"/>
              <a:t>년부터 </a:t>
            </a:r>
            <a:r>
              <a:rPr lang="en-US" altLang="ko-KR" sz="2400" dirty="0" smtClean="0"/>
              <a:t>ROS (Robot Operating System) </a:t>
            </a:r>
            <a:r>
              <a:rPr lang="ko-KR" altLang="en-US" sz="2400" dirty="0" smtClean="0"/>
              <a:t>의</a:t>
            </a:r>
            <a:r>
              <a:rPr lang="en-US" altLang="ko-KR" sz="2400" dirty="0" smtClean="0"/>
              <a:t/>
            </a:r>
            <a:br>
              <a:rPr lang="en-US" altLang="ko-KR" sz="2400" dirty="0" smtClean="0"/>
            </a:br>
            <a:r>
              <a:rPr lang="ko-KR" altLang="en-US" sz="2400" dirty="0" smtClean="0"/>
              <a:t>공식 </a:t>
            </a:r>
            <a:r>
              <a:rPr lang="ko-KR" altLang="en-US" sz="2400" dirty="0" err="1" smtClean="0"/>
              <a:t>리퍼런스</a:t>
            </a:r>
            <a:r>
              <a:rPr lang="ko-KR" altLang="en-US" sz="2400" dirty="0" smtClean="0"/>
              <a:t> </a:t>
            </a:r>
            <a:r>
              <a:rPr lang="ko-KR" altLang="en-US" sz="2400" dirty="0" err="1" smtClean="0"/>
              <a:t>모바일</a:t>
            </a:r>
            <a:r>
              <a:rPr lang="ko-KR" altLang="en-US" sz="2400" dirty="0" smtClean="0"/>
              <a:t> 로봇</a:t>
            </a:r>
            <a:endParaRPr lang="en-US" altLang="ko-KR" sz="2400" dirty="0" smtClean="0"/>
          </a:p>
        </p:txBody>
      </p:sp>
      <p:pic>
        <p:nvPicPr>
          <p:cNvPr id="3080" name="Picture 8" descr="https://lh4.googleusercontent.com/vk0DVYkjsVhJUJjONGh_wqCHEszw1vEaamcwXvDAfGr8Z8U6dZ2kKjvvjjD8U4lJfOTeJRjPoIHRoObvpqrn3dCJpmjhgdDMoZH-bovugfeBvMD1yS-wqGydzSf7YWcEUmnEtK17y9Y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888" y="2780927"/>
            <a:ext cx="4968552" cy="3726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../_images/turtlebot3_models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88" t="7189" r="57597" b="10831"/>
          <a:stretch/>
        </p:blipFill>
        <p:spPr bwMode="auto">
          <a:xfrm>
            <a:off x="539552" y="2780927"/>
            <a:ext cx="2555632" cy="3751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6678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TurtleBot3 </a:t>
            </a:r>
            <a:r>
              <a:rPr lang="ko-KR" altLang="en-US" dirty="0" smtClean="0"/>
              <a:t>기능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4525963"/>
          </a:xfrm>
        </p:spPr>
        <p:txBody>
          <a:bodyPr>
            <a:normAutofit/>
          </a:bodyPr>
          <a:lstStyle/>
          <a:p>
            <a:r>
              <a:rPr lang="ko-KR" altLang="en-US" sz="2400" dirty="0" smtClean="0"/>
              <a:t>기본 기능</a:t>
            </a:r>
            <a:endParaRPr lang="en-US" altLang="ko-KR" sz="2400" dirty="0" smtClean="0"/>
          </a:p>
          <a:p>
            <a:endParaRPr lang="en-US" altLang="ko-KR" sz="2400" dirty="0"/>
          </a:p>
          <a:p>
            <a:endParaRPr lang="en-US" altLang="ko-KR" sz="2400" dirty="0" smtClean="0"/>
          </a:p>
          <a:p>
            <a:endParaRPr lang="en-US" altLang="ko-KR" sz="2400" dirty="0"/>
          </a:p>
          <a:p>
            <a:endParaRPr lang="en-US" altLang="ko-KR" sz="2400" dirty="0" smtClean="0"/>
          </a:p>
          <a:p>
            <a:endParaRPr lang="en-US" altLang="ko-KR" sz="2400" dirty="0"/>
          </a:p>
          <a:p>
            <a:r>
              <a:rPr lang="ko-KR" altLang="en-US" sz="2400" dirty="0" smtClean="0"/>
              <a:t>추</a:t>
            </a:r>
            <a:r>
              <a:rPr lang="ko-KR" altLang="en-US" sz="2400" dirty="0"/>
              <a:t>가</a:t>
            </a:r>
            <a:r>
              <a:rPr lang="ko-KR" altLang="en-US" sz="2400" dirty="0" smtClean="0"/>
              <a:t> 기능</a:t>
            </a:r>
            <a:endParaRPr lang="en-US" altLang="ko-KR" sz="2400" dirty="0" smtClean="0"/>
          </a:p>
          <a:p>
            <a:endParaRPr lang="en-US" altLang="ko-KR" sz="2400" dirty="0" smtClean="0"/>
          </a:p>
        </p:txBody>
      </p:sp>
      <p:grpSp>
        <p:nvGrpSpPr>
          <p:cNvPr id="7" name="그룹 6"/>
          <p:cNvGrpSpPr/>
          <p:nvPr/>
        </p:nvGrpSpPr>
        <p:grpSpPr>
          <a:xfrm>
            <a:off x="1115616" y="1873424"/>
            <a:ext cx="6910737" cy="2235319"/>
            <a:chOff x="251520" y="2132856"/>
            <a:chExt cx="8710937" cy="2817604"/>
          </a:xfrm>
        </p:grpSpPr>
        <p:pic>
          <p:nvPicPr>
            <p:cNvPr id="5122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1520" y="2132856"/>
              <a:ext cx="4246440" cy="23886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123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16016" y="2132856"/>
              <a:ext cx="4246441" cy="23886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TextBox 5"/>
            <p:cNvSpPr txBox="1"/>
            <p:nvPr/>
          </p:nvSpPr>
          <p:spPr>
            <a:xfrm>
              <a:off x="1979022" y="4581128"/>
              <a:ext cx="7914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SLAM</a:t>
              </a:r>
              <a:endParaRPr lang="ko-KR" alt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067230" y="4581128"/>
              <a:ext cx="15440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NAVIGATION</a:t>
              </a:r>
              <a:endParaRPr lang="ko-KR" altLang="en-US" dirty="0"/>
            </a:p>
          </p:txBody>
        </p:sp>
      </p:grp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4465712"/>
            <a:ext cx="3368872" cy="18949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1697314" y="6453336"/>
            <a:ext cx="2205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Vision Recognition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4657480" y="5059264"/>
            <a:ext cx="376186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 smtClean="0"/>
              <a:t> + Machine Learning?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485164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MIT </a:t>
            </a:r>
            <a:r>
              <a:rPr lang="ko-KR" altLang="en-US" dirty="0" smtClean="0"/>
              <a:t>보다 높은 레벨을 추구</a:t>
            </a:r>
            <a:endParaRPr lang="ko-KR" altLang="en-US" dirty="0"/>
          </a:p>
        </p:txBody>
      </p:sp>
      <p:pic>
        <p:nvPicPr>
          <p:cNvPr id="1026" name="Picture 2" descr="duckietown에 대한 이미지 검색결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9" y="1525565"/>
            <a:ext cx="3960439" cy="2227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미로찾기 로봇 벽에 대한 이미지 검색결과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11" b="12603"/>
          <a:stretch/>
        </p:blipFill>
        <p:spPr bwMode="auto">
          <a:xfrm>
            <a:off x="323529" y="4257639"/>
            <a:ext cx="4122294" cy="2315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224514" y="1506772"/>
            <a:ext cx="29430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/>
              <a:t>Vision Recognition</a:t>
            </a:r>
            <a:endParaRPr lang="ko-KR" altLang="en-US" sz="24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5275014" y="4005064"/>
            <a:ext cx="27554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/>
              <a:t>Depth Perception</a:t>
            </a:r>
            <a:endParaRPr lang="ko-KR" altLang="en-US" sz="2400" b="1" dirty="0"/>
          </a:p>
        </p:txBody>
      </p:sp>
      <p:pic>
        <p:nvPicPr>
          <p:cNvPr id="1032" name="Picture 8" descr="차선에 대한 이미지 검색결과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73" t="10999" r="16852" b="19055"/>
          <a:stretch/>
        </p:blipFill>
        <p:spPr bwMode="auto">
          <a:xfrm>
            <a:off x="5179441" y="2128385"/>
            <a:ext cx="3033195" cy="1624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일본 골목길에 대한 이미지 검색결과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561"/>
          <a:stretch/>
        </p:blipFill>
        <p:spPr bwMode="auto">
          <a:xfrm>
            <a:off x="4779165" y="4653136"/>
            <a:ext cx="3934748" cy="1932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9409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TB3 </a:t>
            </a:r>
            <a:r>
              <a:rPr lang="ko-KR" altLang="en-US" dirty="0" smtClean="0"/>
              <a:t>자율주행 </a:t>
            </a:r>
            <a:r>
              <a:rPr lang="en-US" altLang="ko-KR" dirty="0" smtClean="0"/>
              <a:t>1</a:t>
            </a:r>
            <a:r>
              <a:rPr lang="ko-KR" altLang="en-US" dirty="0" smtClean="0"/>
              <a:t>기 일정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 fontScale="92500" lnSpcReduction="20000"/>
          </a:bodyPr>
          <a:lstStyle/>
          <a:p>
            <a:r>
              <a:rPr lang="en-US" altLang="ko-KR" sz="2400" dirty="0" smtClean="0"/>
              <a:t>2017/03/29 – </a:t>
            </a:r>
            <a:r>
              <a:rPr lang="ko-KR" altLang="en-US" sz="2400" dirty="0" smtClean="0"/>
              <a:t>첫 모임 </a:t>
            </a:r>
            <a:r>
              <a:rPr lang="en-US" altLang="ko-KR" sz="2400" dirty="0" smtClean="0"/>
              <a:t>(</a:t>
            </a:r>
            <a:r>
              <a:rPr lang="ko-KR" altLang="en-US" sz="2400" dirty="0" smtClean="0"/>
              <a:t>내용 전달 </a:t>
            </a:r>
            <a:r>
              <a:rPr lang="en-US" altLang="ko-KR" sz="2400" dirty="0" smtClean="0"/>
              <a:t>/ </a:t>
            </a:r>
            <a:r>
              <a:rPr lang="ko-KR" altLang="en-US" sz="2400" dirty="0" smtClean="0"/>
              <a:t>인사 </a:t>
            </a:r>
            <a:r>
              <a:rPr lang="en-US" altLang="ko-KR" sz="2400" dirty="0" smtClean="0"/>
              <a:t>/ </a:t>
            </a:r>
            <a:r>
              <a:rPr lang="ko-KR" altLang="en-US" sz="2400" dirty="0" smtClean="0"/>
              <a:t>배정</a:t>
            </a:r>
            <a:r>
              <a:rPr lang="en-US" altLang="ko-KR" sz="2400" dirty="0" smtClean="0"/>
              <a:t>)</a:t>
            </a:r>
          </a:p>
          <a:p>
            <a:r>
              <a:rPr lang="en-US" altLang="ko-KR" sz="2400" dirty="0"/>
              <a:t>2017/04/05 </a:t>
            </a:r>
            <a:r>
              <a:rPr lang="en-US" altLang="ko-KR" sz="2400" dirty="0" smtClean="0"/>
              <a:t>– TurtleBot3 </a:t>
            </a:r>
            <a:r>
              <a:rPr lang="ko-KR" altLang="en-US" sz="2400" dirty="0" smtClean="0"/>
              <a:t>조립 및 간단 구동</a:t>
            </a:r>
            <a:endParaRPr lang="en-US" altLang="ko-KR" sz="2400" dirty="0" smtClean="0"/>
          </a:p>
          <a:p>
            <a:r>
              <a:rPr lang="en-US" altLang="ko-KR" sz="2400" dirty="0"/>
              <a:t>2017/04/12 </a:t>
            </a:r>
            <a:r>
              <a:rPr lang="en-US" altLang="ko-KR" sz="2400" dirty="0" smtClean="0"/>
              <a:t>– TurtleBot3 SLAM &amp; Navigation </a:t>
            </a:r>
            <a:r>
              <a:rPr lang="ko-KR" altLang="en-US" sz="2400" dirty="0" smtClean="0"/>
              <a:t>예제 체험</a:t>
            </a:r>
            <a:endParaRPr lang="en-US" altLang="ko-KR" sz="2400" dirty="0" smtClean="0"/>
          </a:p>
          <a:p>
            <a:r>
              <a:rPr lang="en-US" altLang="ko-KR" sz="2400" dirty="0"/>
              <a:t>2017/04/19 </a:t>
            </a:r>
            <a:r>
              <a:rPr lang="en-US" altLang="ko-KR" sz="2400" dirty="0" smtClean="0"/>
              <a:t>– TurtleBot3 Lane Following @ DT </a:t>
            </a:r>
            <a:r>
              <a:rPr lang="ko-KR" altLang="en-US" sz="2400" dirty="0" smtClean="0"/>
              <a:t>예제 체험</a:t>
            </a:r>
            <a:endParaRPr lang="en-US" altLang="ko-KR" sz="2400" dirty="0" smtClean="0"/>
          </a:p>
          <a:p>
            <a:r>
              <a:rPr lang="en-US" altLang="ko-KR" sz="2400" dirty="0"/>
              <a:t>2017/04/26 </a:t>
            </a:r>
            <a:r>
              <a:rPr lang="en-US" altLang="ko-KR" sz="2400" dirty="0" smtClean="0"/>
              <a:t>– </a:t>
            </a:r>
            <a:r>
              <a:rPr lang="ko-KR" altLang="en-US" sz="2400" dirty="0" smtClean="0"/>
              <a:t>각 예제 추가 체험 예비일 </a:t>
            </a:r>
            <a:endParaRPr lang="en-US" altLang="ko-KR" sz="2400" dirty="0" smtClean="0"/>
          </a:p>
          <a:p>
            <a:r>
              <a:rPr lang="en-US" altLang="ko-KR" sz="2400" dirty="0"/>
              <a:t>2017/05/03</a:t>
            </a:r>
            <a:r>
              <a:rPr lang="ko-KR" altLang="en-US" sz="2400" dirty="0" smtClean="0"/>
              <a:t> </a:t>
            </a:r>
            <a:r>
              <a:rPr lang="en-US" altLang="ko-KR" sz="2400" dirty="0" smtClean="0"/>
              <a:t>– </a:t>
            </a:r>
            <a:r>
              <a:rPr lang="ko-KR" altLang="en-US" sz="2400" dirty="0" smtClean="0"/>
              <a:t>조별 아이디어</a:t>
            </a:r>
            <a:r>
              <a:rPr lang="en-US" altLang="ko-KR" sz="2400" dirty="0"/>
              <a:t> </a:t>
            </a:r>
            <a:r>
              <a:rPr lang="en-US" altLang="ko-KR" sz="2400" dirty="0" smtClean="0"/>
              <a:t>/ </a:t>
            </a:r>
            <a:r>
              <a:rPr lang="ko-KR" altLang="en-US" sz="2400" dirty="0" smtClean="0"/>
              <a:t>연구 스케줄 발표회</a:t>
            </a:r>
            <a:endParaRPr lang="en-US" altLang="ko-KR" sz="2400" dirty="0" smtClean="0"/>
          </a:p>
          <a:p>
            <a:r>
              <a:rPr lang="en-US" altLang="ko-KR" sz="2400" dirty="0"/>
              <a:t>2017/05/10 </a:t>
            </a:r>
            <a:r>
              <a:rPr lang="en-US" altLang="ko-KR" sz="2400" dirty="0" smtClean="0"/>
              <a:t>– </a:t>
            </a:r>
            <a:r>
              <a:rPr lang="ko-KR" altLang="en-US" sz="2400" dirty="0" err="1" smtClean="0"/>
              <a:t>맵</a:t>
            </a:r>
            <a:r>
              <a:rPr lang="ko-KR" altLang="en-US" sz="2400" dirty="0" smtClean="0"/>
              <a:t> 제작</a:t>
            </a:r>
            <a:endParaRPr lang="en-US" altLang="ko-KR" sz="2400" dirty="0" smtClean="0"/>
          </a:p>
          <a:p>
            <a:r>
              <a:rPr lang="en-US" altLang="ko-KR" sz="2400" dirty="0"/>
              <a:t>2017/05/17 </a:t>
            </a:r>
            <a:r>
              <a:rPr lang="en-US" altLang="ko-KR" sz="2400" dirty="0" smtClean="0"/>
              <a:t>~ 06/07 </a:t>
            </a:r>
            <a:r>
              <a:rPr lang="en-US" altLang="ko-KR" sz="2400" b="1" dirty="0" smtClean="0"/>
              <a:t>(</a:t>
            </a:r>
            <a:r>
              <a:rPr lang="ko-KR" altLang="en-US" sz="2400" b="1" dirty="0" smtClean="0"/>
              <a:t>약 </a:t>
            </a:r>
            <a:r>
              <a:rPr lang="en-US" altLang="ko-KR" sz="2400" b="1" dirty="0" smtClean="0"/>
              <a:t>2</a:t>
            </a:r>
            <a:r>
              <a:rPr lang="ko-KR" altLang="en-US" sz="2400" b="1" dirty="0" smtClean="0"/>
              <a:t>주</a:t>
            </a:r>
            <a:r>
              <a:rPr lang="en-US" altLang="ko-KR" sz="2400" b="1" dirty="0" smtClean="0"/>
              <a:t>) </a:t>
            </a:r>
            <a:r>
              <a:rPr lang="en-US" altLang="ko-KR" sz="2400" dirty="0" smtClean="0"/>
              <a:t>–  </a:t>
            </a:r>
            <a:r>
              <a:rPr lang="en-US" altLang="ko-KR" sz="2400" b="1" dirty="0" smtClean="0"/>
              <a:t>*</a:t>
            </a:r>
            <a:r>
              <a:rPr lang="ko-KR" altLang="en-US" sz="2400" b="1" dirty="0"/>
              <a:t> 조별 </a:t>
            </a:r>
            <a:r>
              <a:rPr lang="ko-KR" altLang="en-US" sz="2400" b="1" dirty="0" smtClean="0"/>
              <a:t>연구</a:t>
            </a:r>
            <a:endParaRPr lang="en-US" altLang="ko-KR" sz="2400" b="1" dirty="0"/>
          </a:p>
          <a:p>
            <a:r>
              <a:rPr lang="en-US" altLang="ko-KR" sz="2400" dirty="0"/>
              <a:t>2017/06/14 </a:t>
            </a:r>
            <a:r>
              <a:rPr lang="en-US" altLang="ko-KR" sz="2400" dirty="0" smtClean="0"/>
              <a:t>– </a:t>
            </a:r>
            <a:r>
              <a:rPr lang="ko-KR" altLang="en-US" sz="2400" dirty="0" smtClean="0"/>
              <a:t>조별 연구 결과물 발표</a:t>
            </a:r>
            <a:endParaRPr lang="en-US" altLang="ko-KR" sz="2400" dirty="0" smtClean="0"/>
          </a:p>
          <a:p>
            <a:r>
              <a:rPr lang="en-US" altLang="ko-KR" sz="2400" dirty="0"/>
              <a:t>2017/06/21 </a:t>
            </a:r>
            <a:r>
              <a:rPr lang="en-US" altLang="ko-KR" sz="2400" dirty="0" smtClean="0"/>
              <a:t>– 5</a:t>
            </a:r>
            <a:r>
              <a:rPr lang="ko-KR" altLang="en-US" sz="2400" dirty="0" err="1" smtClean="0"/>
              <a:t>명팀</a:t>
            </a:r>
            <a:r>
              <a:rPr lang="ko-KR" altLang="en-US" sz="2400" dirty="0" smtClean="0"/>
              <a:t> </a:t>
            </a:r>
            <a:r>
              <a:rPr lang="ko-KR" altLang="en-US" sz="2400" dirty="0" err="1" smtClean="0"/>
              <a:t>론칭</a:t>
            </a:r>
            <a:r>
              <a:rPr lang="en-US" altLang="ko-KR" sz="2400" dirty="0"/>
              <a:t> </a:t>
            </a:r>
            <a:r>
              <a:rPr lang="en-US" altLang="ko-KR" sz="2400" dirty="0" smtClean="0"/>
              <a:t>/ </a:t>
            </a:r>
            <a:r>
              <a:rPr lang="ko-KR" altLang="en-US" sz="2400" dirty="0"/>
              <a:t>조립 </a:t>
            </a:r>
            <a:r>
              <a:rPr lang="en-US" altLang="ko-KR" sz="2400" dirty="0" smtClean="0"/>
              <a:t>/ </a:t>
            </a:r>
            <a:r>
              <a:rPr lang="ko-KR" altLang="en-US" sz="2400" dirty="0" smtClean="0"/>
              <a:t>역할 조율 및 인계 회의</a:t>
            </a:r>
            <a:endParaRPr lang="en-US" altLang="ko-KR" sz="2400" dirty="0" smtClean="0"/>
          </a:p>
          <a:p>
            <a:r>
              <a:rPr lang="en-US" altLang="ko-KR" sz="2400" dirty="0"/>
              <a:t>2017/06/28 </a:t>
            </a:r>
            <a:r>
              <a:rPr lang="en-US" altLang="ko-KR" sz="2400" dirty="0" smtClean="0"/>
              <a:t>~ 07/30 </a:t>
            </a:r>
            <a:r>
              <a:rPr lang="en-US" altLang="ko-KR" sz="2400" b="1" dirty="0" smtClean="0"/>
              <a:t>(</a:t>
            </a:r>
            <a:r>
              <a:rPr lang="ko-KR" altLang="en-US" sz="2400" b="1" dirty="0" smtClean="0"/>
              <a:t>약 </a:t>
            </a:r>
            <a:r>
              <a:rPr lang="en-US" altLang="ko-KR" sz="2400" b="1" dirty="0" smtClean="0"/>
              <a:t>4</a:t>
            </a:r>
            <a:r>
              <a:rPr lang="ko-KR" altLang="en-US" sz="2400" b="1" dirty="0" smtClean="0"/>
              <a:t>주</a:t>
            </a:r>
            <a:r>
              <a:rPr lang="en-US" altLang="ko-KR" sz="2400" b="1" dirty="0" smtClean="0"/>
              <a:t>) </a:t>
            </a:r>
            <a:r>
              <a:rPr lang="en-US" altLang="ko-KR" sz="2400" dirty="0" smtClean="0"/>
              <a:t>– </a:t>
            </a:r>
            <a:r>
              <a:rPr lang="ko-KR" altLang="en-US" sz="2400" b="1" dirty="0" err="1" smtClean="0"/>
              <a:t>팀별</a:t>
            </a:r>
            <a:r>
              <a:rPr lang="ko-KR" altLang="en-US" sz="2400" b="1" dirty="0"/>
              <a:t> </a:t>
            </a:r>
            <a:r>
              <a:rPr lang="ko-KR" altLang="en-US" sz="2400" b="1" dirty="0" smtClean="0"/>
              <a:t>연구</a:t>
            </a:r>
            <a:endParaRPr lang="en-US" altLang="ko-KR" sz="2400" b="1" dirty="0" smtClean="0"/>
          </a:p>
          <a:p>
            <a:r>
              <a:rPr lang="en-US" altLang="ko-KR" sz="2400" dirty="0"/>
              <a:t>2017/08/02 </a:t>
            </a:r>
            <a:r>
              <a:rPr lang="en-US" altLang="ko-KR" sz="2400" dirty="0" smtClean="0"/>
              <a:t>– </a:t>
            </a:r>
            <a:r>
              <a:rPr lang="ko-KR" altLang="en-US" sz="2400" dirty="0" err="1" smtClean="0"/>
              <a:t>팀대항</a:t>
            </a:r>
            <a:r>
              <a:rPr lang="ko-KR" altLang="en-US" sz="2400" dirty="0" smtClean="0"/>
              <a:t> 대회</a:t>
            </a:r>
            <a:endParaRPr lang="en-US" altLang="ko-KR" sz="2400" dirty="0" smtClean="0"/>
          </a:p>
          <a:p>
            <a:r>
              <a:rPr lang="en-US" altLang="ko-KR" sz="2400" dirty="0"/>
              <a:t>2017/08/09 </a:t>
            </a:r>
            <a:r>
              <a:rPr lang="en-US" altLang="ko-KR" sz="2400" dirty="0" smtClean="0"/>
              <a:t>– </a:t>
            </a:r>
            <a:r>
              <a:rPr lang="ko-KR" altLang="en-US" sz="2400" dirty="0" smtClean="0"/>
              <a:t>결과물 발표</a:t>
            </a:r>
            <a:endParaRPr lang="en-US" altLang="ko-KR" sz="2400" dirty="0" smtClean="0"/>
          </a:p>
          <a:p>
            <a:r>
              <a:rPr lang="en-US" altLang="ko-KR" sz="2400" dirty="0"/>
              <a:t>2017/08/16 </a:t>
            </a:r>
            <a:r>
              <a:rPr lang="en-US" altLang="ko-KR" sz="2400" dirty="0" smtClean="0"/>
              <a:t>~ 09/06 </a:t>
            </a:r>
            <a:r>
              <a:rPr lang="en-US" altLang="ko-KR" sz="2400" b="1" dirty="0" smtClean="0"/>
              <a:t>(</a:t>
            </a:r>
            <a:r>
              <a:rPr lang="ko-KR" altLang="en-US" sz="2400" b="1" dirty="0" smtClean="0"/>
              <a:t>약 </a:t>
            </a:r>
            <a:r>
              <a:rPr lang="en-US" altLang="ko-KR" sz="2400" b="1" dirty="0" smtClean="0"/>
              <a:t>3</a:t>
            </a:r>
            <a:r>
              <a:rPr lang="ko-KR" altLang="en-US" sz="2400" b="1" dirty="0" smtClean="0"/>
              <a:t>주</a:t>
            </a:r>
            <a:r>
              <a:rPr lang="en-US" altLang="ko-KR" sz="2400" b="1" dirty="0" smtClean="0"/>
              <a:t>)</a:t>
            </a:r>
            <a:r>
              <a:rPr lang="en-US" altLang="ko-KR" sz="2400" dirty="0" smtClean="0"/>
              <a:t> – </a:t>
            </a:r>
            <a:r>
              <a:rPr lang="ko-KR" altLang="en-US" sz="2400" b="1" dirty="0" smtClean="0"/>
              <a:t>자율 연구</a:t>
            </a:r>
            <a:endParaRPr lang="en-US" altLang="ko-KR" sz="2400" b="1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6012160" y="6453336"/>
            <a:ext cx="2832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* </a:t>
            </a:r>
            <a:r>
              <a:rPr lang="ko-KR" altLang="en-US" b="1" dirty="0" smtClean="0"/>
              <a:t>진행자 </a:t>
            </a:r>
            <a:r>
              <a:rPr lang="en-US" altLang="ko-KR" b="1" dirty="0" smtClean="0"/>
              <a:t>5/31, 6/07 </a:t>
            </a:r>
            <a:r>
              <a:rPr lang="ko-KR" altLang="en-US" b="1" dirty="0" smtClean="0"/>
              <a:t>불참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981169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1610</TotalTime>
  <Words>556</Words>
  <Application>Microsoft Office PowerPoint</Application>
  <PresentationFormat>화면 슬라이드 쇼(4:3)</PresentationFormat>
  <Paragraphs>192</Paragraphs>
  <Slides>19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0" baseType="lpstr">
      <vt:lpstr>Office 테마</vt:lpstr>
      <vt:lpstr>PowerPoint 프레젠테이션</vt:lpstr>
      <vt:lpstr>진행자 소개</vt:lpstr>
      <vt:lpstr>프로젝트 소개</vt:lpstr>
      <vt:lpstr>유의사항</vt:lpstr>
      <vt:lpstr>우리의 과제</vt:lpstr>
      <vt:lpstr>TurtleBot3?</vt:lpstr>
      <vt:lpstr>TurtleBot3 기능</vt:lpstr>
      <vt:lpstr>MIT 보다 높은 레벨을 추구</vt:lpstr>
      <vt:lpstr>TB3 자율주행 1기 일정</vt:lpstr>
      <vt:lpstr>인원 구성</vt:lpstr>
      <vt:lpstr>들어온 질문 및 의견들</vt:lpstr>
      <vt:lpstr>들어온 질문 및 의견들</vt:lpstr>
      <vt:lpstr>인사 및 추가 질문 타임</vt:lpstr>
      <vt:lpstr>팀 구성 (4월초~6월초)</vt:lpstr>
      <vt:lpstr>팀 구성 (6월에 제비뽑기)</vt:lpstr>
      <vt:lpstr>상품</vt:lpstr>
      <vt:lpstr>다음주 필요 지참 사항</vt:lpstr>
      <vt:lpstr>PT 자료</vt:lpstr>
      <vt:lpstr>끝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Nakasian</dc:creator>
  <cp:lastModifiedBy>Platform</cp:lastModifiedBy>
  <cp:revision>75</cp:revision>
  <dcterms:created xsi:type="dcterms:W3CDTF">2017-03-04T12:08:10Z</dcterms:created>
  <dcterms:modified xsi:type="dcterms:W3CDTF">2017-04-04T23:08:29Z</dcterms:modified>
</cp:coreProperties>
</file>